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758" r:id="rId3"/>
    <p:sldId id="785" r:id="rId4"/>
    <p:sldId id="747" r:id="rId5"/>
    <p:sldId id="775" r:id="rId6"/>
    <p:sldId id="326" r:id="rId7"/>
    <p:sldId id="780" r:id="rId8"/>
    <p:sldId id="783" r:id="rId9"/>
    <p:sldId id="784" r:id="rId10"/>
    <p:sldId id="760" r:id="rId11"/>
    <p:sldId id="757" r:id="rId12"/>
    <p:sldId id="773" r:id="rId13"/>
    <p:sldId id="776" r:id="rId14"/>
    <p:sldId id="761" r:id="rId15"/>
    <p:sldId id="764" r:id="rId16"/>
    <p:sldId id="763" r:id="rId17"/>
    <p:sldId id="765" r:id="rId18"/>
    <p:sldId id="457" r:id="rId19"/>
    <p:sldId id="779" r:id="rId20"/>
    <p:sldId id="787" r:id="rId21"/>
    <p:sldId id="777" r:id="rId22"/>
    <p:sldId id="330" r:id="rId23"/>
    <p:sldId id="771" r:id="rId24"/>
    <p:sldId id="772" r:id="rId25"/>
    <p:sldId id="770" r:id="rId26"/>
    <p:sldId id="778" r:id="rId27"/>
    <p:sldId id="788" r:id="rId28"/>
    <p:sldId id="786" r:id="rId29"/>
    <p:sldId id="27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1C1"/>
    <a:srgbClr val="E191A4"/>
    <a:srgbClr val="CF1B20"/>
    <a:srgbClr val="013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7AB55-71B3-C846-88EF-9AA80D782D29}" v="29" dt="2024-02-11T20:11:36.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7" autoAdjust="0"/>
    <p:restoredTop sz="74414"/>
  </p:normalViewPr>
  <p:slideViewPr>
    <p:cSldViewPr snapToGrid="0">
      <p:cViewPr>
        <p:scale>
          <a:sx n="75" d="100"/>
          <a:sy n="75" d="100"/>
        </p:scale>
        <p:origin x="608" y="536"/>
      </p:cViewPr>
      <p:guideLst/>
    </p:cSldViewPr>
  </p:slideViewPr>
  <p:outlineViewPr>
    <p:cViewPr>
      <p:scale>
        <a:sx n="30" d="100"/>
        <a:sy n="30"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styn Brunker" userId="df4fa982-8545-444a-9816-77d8e30bb5e2" providerId="ADAL" clId="{5787AB55-71B3-C846-88EF-9AA80D782D29}"/>
    <pc:docChg chg="undo custSel addSld delSld modSld sldOrd">
      <pc:chgData name="Kirstyn Brunker" userId="df4fa982-8545-444a-9816-77d8e30bb5e2" providerId="ADAL" clId="{5787AB55-71B3-C846-88EF-9AA80D782D29}" dt="2024-02-11T20:11:36.030" v="779"/>
      <pc:docMkLst>
        <pc:docMk/>
      </pc:docMkLst>
      <pc:sldChg chg="ord">
        <pc:chgData name="Kirstyn Brunker" userId="df4fa982-8545-444a-9816-77d8e30bb5e2" providerId="ADAL" clId="{5787AB55-71B3-C846-88EF-9AA80D782D29}" dt="2024-02-11T20:03:24.490" v="691" actId="20578"/>
        <pc:sldMkLst>
          <pc:docMk/>
          <pc:sldMk cId="3136172404" sldId="770"/>
        </pc:sldMkLst>
      </pc:sldChg>
      <pc:sldChg chg="addSp delSp modSp add del mod modAnim">
        <pc:chgData name="Kirstyn Brunker" userId="df4fa982-8545-444a-9816-77d8e30bb5e2" providerId="ADAL" clId="{5787AB55-71B3-C846-88EF-9AA80D782D29}" dt="2024-02-11T20:11:14.733" v="771" actId="478"/>
        <pc:sldMkLst>
          <pc:docMk/>
          <pc:sldMk cId="3669079725" sldId="775"/>
        </pc:sldMkLst>
        <pc:spChg chg="mod">
          <ac:chgData name="Kirstyn Brunker" userId="df4fa982-8545-444a-9816-77d8e30bb5e2" providerId="ADAL" clId="{5787AB55-71B3-C846-88EF-9AA80D782D29}" dt="2024-02-11T20:11:12.751" v="768" actId="20577"/>
          <ac:spMkLst>
            <pc:docMk/>
            <pc:sldMk cId="3669079725" sldId="775"/>
            <ac:spMk id="2" creationId="{B12C3BB8-C8E8-9D19-C647-7521C5CA5F7B}"/>
          </ac:spMkLst>
        </pc:spChg>
        <pc:spChg chg="add del">
          <ac:chgData name="Kirstyn Brunker" userId="df4fa982-8545-444a-9816-77d8e30bb5e2" providerId="ADAL" clId="{5787AB55-71B3-C846-88EF-9AA80D782D29}" dt="2024-02-11T20:11:14.688" v="770" actId="478"/>
          <ac:spMkLst>
            <pc:docMk/>
            <pc:sldMk cId="3669079725" sldId="775"/>
            <ac:spMk id="4" creationId="{7C2352B7-C499-F201-2BFC-1B20DD1E5F94}"/>
          </ac:spMkLst>
        </pc:spChg>
        <pc:spChg chg="add del">
          <ac:chgData name="Kirstyn Brunker" userId="df4fa982-8545-444a-9816-77d8e30bb5e2" providerId="ADAL" clId="{5787AB55-71B3-C846-88EF-9AA80D782D29}" dt="2024-02-11T20:11:14.688" v="770" actId="478"/>
          <ac:spMkLst>
            <pc:docMk/>
            <pc:sldMk cId="3669079725" sldId="775"/>
            <ac:spMk id="5" creationId="{0AFC2010-B98E-0654-2414-BD5C5E9A14CF}"/>
          </ac:spMkLst>
        </pc:spChg>
        <pc:spChg chg="add del">
          <ac:chgData name="Kirstyn Brunker" userId="df4fa982-8545-444a-9816-77d8e30bb5e2" providerId="ADAL" clId="{5787AB55-71B3-C846-88EF-9AA80D782D29}" dt="2024-02-11T20:11:14.688" v="770" actId="478"/>
          <ac:spMkLst>
            <pc:docMk/>
            <pc:sldMk cId="3669079725" sldId="775"/>
            <ac:spMk id="6" creationId="{9CDEF4E2-143D-947E-5754-C7B9B7B38D3A}"/>
          </ac:spMkLst>
        </pc:spChg>
        <pc:spChg chg="add del">
          <ac:chgData name="Kirstyn Brunker" userId="df4fa982-8545-444a-9816-77d8e30bb5e2" providerId="ADAL" clId="{5787AB55-71B3-C846-88EF-9AA80D782D29}" dt="2024-02-11T20:11:14.688" v="770" actId="478"/>
          <ac:spMkLst>
            <pc:docMk/>
            <pc:sldMk cId="3669079725" sldId="775"/>
            <ac:spMk id="7" creationId="{C72270FA-2344-51AB-DF03-9A2F03A1DE45}"/>
          </ac:spMkLst>
        </pc:spChg>
        <pc:spChg chg="add del">
          <ac:chgData name="Kirstyn Brunker" userId="df4fa982-8545-444a-9816-77d8e30bb5e2" providerId="ADAL" clId="{5787AB55-71B3-C846-88EF-9AA80D782D29}" dt="2024-02-11T20:11:14.688" v="770" actId="478"/>
          <ac:spMkLst>
            <pc:docMk/>
            <pc:sldMk cId="3669079725" sldId="775"/>
            <ac:spMk id="8" creationId="{691FD0A2-2815-C51E-17CE-B4492183B84F}"/>
          </ac:spMkLst>
        </pc:spChg>
        <pc:spChg chg="add del">
          <ac:chgData name="Kirstyn Brunker" userId="df4fa982-8545-444a-9816-77d8e30bb5e2" providerId="ADAL" clId="{5787AB55-71B3-C846-88EF-9AA80D782D29}" dt="2024-02-11T20:11:14.688" v="770" actId="478"/>
          <ac:spMkLst>
            <pc:docMk/>
            <pc:sldMk cId="3669079725" sldId="775"/>
            <ac:spMk id="9" creationId="{300280C1-A994-C610-9371-EAADB44377DD}"/>
          </ac:spMkLst>
        </pc:spChg>
        <pc:spChg chg="add del">
          <ac:chgData name="Kirstyn Brunker" userId="df4fa982-8545-444a-9816-77d8e30bb5e2" providerId="ADAL" clId="{5787AB55-71B3-C846-88EF-9AA80D782D29}" dt="2024-02-11T20:11:14.688" v="770" actId="478"/>
          <ac:spMkLst>
            <pc:docMk/>
            <pc:sldMk cId="3669079725" sldId="775"/>
            <ac:spMk id="11" creationId="{69698A38-652D-92CB-EE4A-EAD37BAA1643}"/>
          </ac:spMkLst>
        </pc:spChg>
        <pc:spChg chg="add del">
          <ac:chgData name="Kirstyn Brunker" userId="df4fa982-8545-444a-9816-77d8e30bb5e2" providerId="ADAL" clId="{5787AB55-71B3-C846-88EF-9AA80D782D29}" dt="2024-02-11T20:11:14.688" v="770" actId="478"/>
          <ac:spMkLst>
            <pc:docMk/>
            <pc:sldMk cId="3669079725" sldId="775"/>
            <ac:spMk id="12" creationId="{C77BFB2F-9F47-4062-983C-430A2A5E24B7}"/>
          </ac:spMkLst>
        </pc:spChg>
        <pc:spChg chg="add del">
          <ac:chgData name="Kirstyn Brunker" userId="df4fa982-8545-444a-9816-77d8e30bb5e2" providerId="ADAL" clId="{5787AB55-71B3-C846-88EF-9AA80D782D29}" dt="2024-02-11T20:11:14.688" v="770" actId="478"/>
          <ac:spMkLst>
            <pc:docMk/>
            <pc:sldMk cId="3669079725" sldId="775"/>
            <ac:spMk id="13" creationId="{20BFB58E-90F3-0C3F-B21D-8B39FD66D62E}"/>
          </ac:spMkLst>
        </pc:spChg>
        <pc:picChg chg="add del">
          <ac:chgData name="Kirstyn Brunker" userId="df4fa982-8545-444a-9816-77d8e30bb5e2" providerId="ADAL" clId="{5787AB55-71B3-C846-88EF-9AA80D782D29}" dt="2024-02-11T20:11:14.733" v="771" actId="478"/>
          <ac:picMkLst>
            <pc:docMk/>
            <pc:sldMk cId="3669079725" sldId="775"/>
            <ac:picMk id="3" creationId="{36FB8D67-A6AC-E079-6C8A-4C6FD33AF377}"/>
          </ac:picMkLst>
        </pc:picChg>
        <pc:picChg chg="add mod">
          <ac:chgData name="Kirstyn Brunker" userId="df4fa982-8545-444a-9816-77d8e30bb5e2" providerId="ADAL" clId="{5787AB55-71B3-C846-88EF-9AA80D782D29}" dt="2024-02-11T20:11:14.574" v="769" actId="1076"/>
          <ac:picMkLst>
            <pc:docMk/>
            <pc:sldMk cId="3669079725" sldId="775"/>
            <ac:picMk id="10" creationId="{F90C7C93-F44C-503D-9271-AD60BB771245}"/>
          </ac:picMkLst>
        </pc:picChg>
        <pc:picChg chg="add del mod">
          <ac:chgData name="Kirstyn Brunker" userId="df4fa982-8545-444a-9816-77d8e30bb5e2" providerId="ADAL" clId="{5787AB55-71B3-C846-88EF-9AA80D782D29}" dt="2024-02-11T19:10:16.446" v="226" actId="478"/>
          <ac:picMkLst>
            <pc:docMk/>
            <pc:sldMk cId="3669079725" sldId="775"/>
            <ac:picMk id="14" creationId="{DAAB05F5-0860-018F-B4A9-06B3865B1C20}"/>
          </ac:picMkLst>
        </pc:picChg>
        <pc:picChg chg="add del">
          <ac:chgData name="Kirstyn Brunker" userId="df4fa982-8545-444a-9816-77d8e30bb5e2" providerId="ADAL" clId="{5787AB55-71B3-C846-88EF-9AA80D782D29}" dt="2024-02-11T18:55:16.687" v="1" actId="478"/>
          <ac:picMkLst>
            <pc:docMk/>
            <pc:sldMk cId="3669079725" sldId="775"/>
            <ac:picMk id="1026" creationId="{917ED322-CB5D-33EE-D259-E6DC9B7DC989}"/>
          </ac:picMkLst>
        </pc:picChg>
        <pc:picChg chg="add del mod">
          <ac:chgData name="Kirstyn Brunker" userId="df4fa982-8545-444a-9816-77d8e30bb5e2" providerId="ADAL" clId="{5787AB55-71B3-C846-88EF-9AA80D782D29}" dt="2024-02-11T20:11:14.688" v="770" actId="478"/>
          <ac:picMkLst>
            <pc:docMk/>
            <pc:sldMk cId="3669079725" sldId="775"/>
            <ac:picMk id="1028" creationId="{AA69CDD5-E247-13A6-2E0D-A833F5C10AA2}"/>
          </ac:picMkLst>
        </pc:picChg>
      </pc:sldChg>
      <pc:sldChg chg="ord">
        <pc:chgData name="Kirstyn Brunker" userId="df4fa982-8545-444a-9816-77d8e30bb5e2" providerId="ADAL" clId="{5787AB55-71B3-C846-88EF-9AA80D782D29}" dt="2024-02-11T19:56:55.045" v="367" actId="20578"/>
        <pc:sldMkLst>
          <pc:docMk/>
          <pc:sldMk cId="3736546659" sldId="778"/>
        </pc:sldMkLst>
      </pc:sldChg>
      <pc:sldChg chg="addSp modSp mod modNotesTx">
        <pc:chgData name="Kirstyn Brunker" userId="df4fa982-8545-444a-9816-77d8e30bb5e2" providerId="ADAL" clId="{5787AB55-71B3-C846-88EF-9AA80D782D29}" dt="2024-02-11T19:44:26.994" v="366" actId="20577"/>
        <pc:sldMkLst>
          <pc:docMk/>
          <pc:sldMk cId="997178374" sldId="779"/>
        </pc:sldMkLst>
        <pc:spChg chg="mod">
          <ac:chgData name="Kirstyn Brunker" userId="df4fa982-8545-444a-9816-77d8e30bb5e2" providerId="ADAL" clId="{5787AB55-71B3-C846-88EF-9AA80D782D29}" dt="2024-02-11T19:13:29.433" v="239" actId="20577"/>
          <ac:spMkLst>
            <pc:docMk/>
            <pc:sldMk cId="997178374" sldId="779"/>
            <ac:spMk id="2" creationId="{08D7E068-DA55-BE0A-0B4E-3592B29F6E86}"/>
          </ac:spMkLst>
        </pc:spChg>
        <pc:spChg chg="add mod">
          <ac:chgData name="Kirstyn Brunker" userId="df4fa982-8545-444a-9816-77d8e30bb5e2" providerId="ADAL" clId="{5787AB55-71B3-C846-88EF-9AA80D782D29}" dt="2024-02-11T19:44:13.325" v="352" actId="1076"/>
          <ac:spMkLst>
            <pc:docMk/>
            <pc:sldMk cId="997178374" sldId="779"/>
            <ac:spMk id="3" creationId="{C15A0B81-9973-8633-FDE6-DB2AC252BCE9}"/>
          </ac:spMkLst>
        </pc:spChg>
        <pc:spChg chg="mod">
          <ac:chgData name="Kirstyn Brunker" userId="df4fa982-8545-444a-9816-77d8e30bb5e2" providerId="ADAL" clId="{5787AB55-71B3-C846-88EF-9AA80D782D29}" dt="2024-02-11T19:43:13.906" v="344" actId="20577"/>
          <ac:spMkLst>
            <pc:docMk/>
            <pc:sldMk cId="997178374" sldId="779"/>
            <ac:spMk id="4" creationId="{4F6DBB29-03D7-A71A-257E-80A4B68A73CD}"/>
          </ac:spMkLst>
        </pc:spChg>
        <pc:spChg chg="add mod">
          <ac:chgData name="Kirstyn Brunker" userId="df4fa982-8545-444a-9816-77d8e30bb5e2" providerId="ADAL" clId="{5787AB55-71B3-C846-88EF-9AA80D782D29}" dt="2024-02-11T19:44:21.160" v="360" actId="20577"/>
          <ac:spMkLst>
            <pc:docMk/>
            <pc:sldMk cId="997178374" sldId="779"/>
            <ac:spMk id="5" creationId="{912A9613-B235-4D12-8782-7AD381372786}"/>
          </ac:spMkLst>
        </pc:spChg>
        <pc:spChg chg="add mod">
          <ac:chgData name="Kirstyn Brunker" userId="df4fa982-8545-444a-9816-77d8e30bb5e2" providerId="ADAL" clId="{5787AB55-71B3-C846-88EF-9AA80D782D29}" dt="2024-02-11T19:44:26.994" v="366" actId="20577"/>
          <ac:spMkLst>
            <pc:docMk/>
            <pc:sldMk cId="997178374" sldId="779"/>
            <ac:spMk id="8" creationId="{7C40AB28-7B18-A0DF-E97E-FAF06E060FF7}"/>
          </ac:spMkLst>
        </pc:spChg>
        <pc:picChg chg="add mod">
          <ac:chgData name="Kirstyn Brunker" userId="df4fa982-8545-444a-9816-77d8e30bb5e2" providerId="ADAL" clId="{5787AB55-71B3-C846-88EF-9AA80D782D29}" dt="2024-02-11T19:11:55.700" v="230" actId="1076"/>
          <ac:picMkLst>
            <pc:docMk/>
            <pc:sldMk cId="997178374" sldId="779"/>
            <ac:picMk id="3074" creationId="{0F95B307-DE72-EA4F-F5FF-4C5533FF1B27}"/>
          </ac:picMkLst>
        </pc:picChg>
      </pc:sldChg>
      <pc:sldChg chg="addSp delSp modSp new del mod modClrScheme chgLayout">
        <pc:chgData name="Kirstyn Brunker" userId="df4fa982-8545-444a-9816-77d8e30bb5e2" providerId="ADAL" clId="{5787AB55-71B3-C846-88EF-9AA80D782D29}" dt="2024-02-11T19:05:12.608" v="121" actId="2696"/>
        <pc:sldMkLst>
          <pc:docMk/>
          <pc:sldMk cId="293600242" sldId="787"/>
        </pc:sldMkLst>
        <pc:spChg chg="add mod">
          <ac:chgData name="Kirstyn Brunker" userId="df4fa982-8545-444a-9816-77d8e30bb5e2" providerId="ADAL" clId="{5787AB55-71B3-C846-88EF-9AA80D782D29}" dt="2024-02-11T19:02:50.806" v="57" actId="1076"/>
          <ac:spMkLst>
            <pc:docMk/>
            <pc:sldMk cId="293600242" sldId="787"/>
            <ac:spMk id="4" creationId="{43EDCEAF-E3F7-0D7A-899C-6B2AE5513ACB}"/>
          </ac:spMkLst>
        </pc:spChg>
        <pc:spChg chg="add mod">
          <ac:chgData name="Kirstyn Brunker" userId="df4fa982-8545-444a-9816-77d8e30bb5e2" providerId="ADAL" clId="{5787AB55-71B3-C846-88EF-9AA80D782D29}" dt="2024-02-11T19:02:50.806" v="57" actId="1076"/>
          <ac:spMkLst>
            <pc:docMk/>
            <pc:sldMk cId="293600242" sldId="787"/>
            <ac:spMk id="5" creationId="{5214F32F-1201-E32C-3697-A71F5C18C8CB}"/>
          </ac:spMkLst>
        </pc:spChg>
        <pc:spChg chg="add mod">
          <ac:chgData name="Kirstyn Brunker" userId="df4fa982-8545-444a-9816-77d8e30bb5e2" providerId="ADAL" clId="{5787AB55-71B3-C846-88EF-9AA80D782D29}" dt="2024-02-11T19:02:50.806" v="57" actId="1076"/>
          <ac:spMkLst>
            <pc:docMk/>
            <pc:sldMk cId="293600242" sldId="787"/>
            <ac:spMk id="6" creationId="{8363B295-1D84-4145-2061-8B3C26018036}"/>
          </ac:spMkLst>
        </pc:spChg>
        <pc:spChg chg="add del mod">
          <ac:chgData name="Kirstyn Brunker" userId="df4fa982-8545-444a-9816-77d8e30bb5e2" providerId="ADAL" clId="{5787AB55-71B3-C846-88EF-9AA80D782D29}" dt="2024-02-11T19:01:56.546" v="49" actId="478"/>
          <ac:spMkLst>
            <pc:docMk/>
            <pc:sldMk cId="293600242" sldId="787"/>
            <ac:spMk id="7" creationId="{7FD4056F-0694-9952-65BF-51D2C12ABE43}"/>
          </ac:spMkLst>
        </pc:spChg>
        <pc:spChg chg="add del mod">
          <ac:chgData name="Kirstyn Brunker" userId="df4fa982-8545-444a-9816-77d8e30bb5e2" providerId="ADAL" clId="{5787AB55-71B3-C846-88EF-9AA80D782D29}" dt="2024-02-11T19:01:55.017" v="48" actId="478"/>
          <ac:spMkLst>
            <pc:docMk/>
            <pc:sldMk cId="293600242" sldId="787"/>
            <ac:spMk id="8" creationId="{4790189B-DFFA-D9C7-C72A-41F3AC256044}"/>
          </ac:spMkLst>
        </pc:spChg>
        <pc:spChg chg="add del mod">
          <ac:chgData name="Kirstyn Brunker" userId="df4fa982-8545-444a-9816-77d8e30bb5e2" providerId="ADAL" clId="{5787AB55-71B3-C846-88EF-9AA80D782D29}" dt="2024-02-11T19:01:53.969" v="47" actId="478"/>
          <ac:spMkLst>
            <pc:docMk/>
            <pc:sldMk cId="293600242" sldId="787"/>
            <ac:spMk id="9" creationId="{8970785B-916B-79C7-FA80-3E35462B7C1B}"/>
          </ac:spMkLst>
        </pc:spChg>
        <pc:spChg chg="add mod ord">
          <ac:chgData name="Kirstyn Brunker" userId="df4fa982-8545-444a-9816-77d8e30bb5e2" providerId="ADAL" clId="{5787AB55-71B3-C846-88EF-9AA80D782D29}" dt="2024-02-11T19:03:09.517" v="75" actId="20577"/>
          <ac:spMkLst>
            <pc:docMk/>
            <pc:sldMk cId="293600242" sldId="787"/>
            <ac:spMk id="10" creationId="{AD5A5969-F192-6D48-EF09-25758E8A28D9}"/>
          </ac:spMkLst>
        </pc:spChg>
        <pc:picChg chg="add mod modCrop">
          <ac:chgData name="Kirstyn Brunker" userId="df4fa982-8545-444a-9816-77d8e30bb5e2" providerId="ADAL" clId="{5787AB55-71B3-C846-88EF-9AA80D782D29}" dt="2024-02-11T19:02:50.806" v="57" actId="1076"/>
          <ac:picMkLst>
            <pc:docMk/>
            <pc:sldMk cId="293600242" sldId="787"/>
            <ac:picMk id="3" creationId="{AB477798-05B0-C450-90CC-433B65E39807}"/>
          </ac:picMkLst>
        </pc:picChg>
      </pc:sldChg>
      <pc:sldChg chg="addSp delSp modSp new mod modClrScheme chgLayout">
        <pc:chgData name="Kirstyn Brunker" userId="df4fa982-8545-444a-9816-77d8e30bb5e2" providerId="ADAL" clId="{5787AB55-71B3-C846-88EF-9AA80D782D29}" dt="2024-02-11T19:14:29.227" v="336" actId="20577"/>
        <pc:sldMkLst>
          <pc:docMk/>
          <pc:sldMk cId="510613852" sldId="787"/>
        </pc:sldMkLst>
        <pc:spChg chg="del">
          <ac:chgData name="Kirstyn Brunker" userId="df4fa982-8545-444a-9816-77d8e30bb5e2" providerId="ADAL" clId="{5787AB55-71B3-C846-88EF-9AA80D782D29}" dt="2024-02-11T19:10:21.659" v="227"/>
          <ac:spMkLst>
            <pc:docMk/>
            <pc:sldMk cId="510613852" sldId="787"/>
            <ac:spMk id="2" creationId="{94DCB03A-10D9-B3D7-4FCB-657416CA383D}"/>
          </ac:spMkLst>
        </pc:spChg>
        <pc:spChg chg="mod ord">
          <ac:chgData name="Kirstyn Brunker" userId="df4fa982-8545-444a-9816-77d8e30bb5e2" providerId="ADAL" clId="{5787AB55-71B3-C846-88EF-9AA80D782D29}" dt="2024-02-11T19:14:20.432" v="334" actId="26606"/>
          <ac:spMkLst>
            <pc:docMk/>
            <pc:sldMk cId="510613852" sldId="787"/>
            <ac:spMk id="3" creationId="{061B5CB3-A18C-E790-DAE1-B876A55F2A0F}"/>
          </ac:spMkLst>
        </pc:spChg>
        <pc:spChg chg="mod">
          <ac:chgData name="Kirstyn Brunker" userId="df4fa982-8545-444a-9816-77d8e30bb5e2" providerId="ADAL" clId="{5787AB55-71B3-C846-88EF-9AA80D782D29}" dt="2024-02-11T19:14:29.227" v="336" actId="20577"/>
          <ac:spMkLst>
            <pc:docMk/>
            <pc:sldMk cId="510613852" sldId="787"/>
            <ac:spMk id="4" creationId="{D971B4DC-683A-C2CA-FBBE-5E11123EF98C}"/>
          </ac:spMkLst>
        </pc:spChg>
        <pc:picChg chg="add mod">
          <ac:chgData name="Kirstyn Brunker" userId="df4fa982-8545-444a-9816-77d8e30bb5e2" providerId="ADAL" clId="{5787AB55-71B3-C846-88EF-9AA80D782D29}" dt="2024-02-11T19:14:20.432" v="334" actId="26606"/>
          <ac:picMkLst>
            <pc:docMk/>
            <pc:sldMk cId="510613852" sldId="787"/>
            <ac:picMk id="5" creationId="{CF0E0162-89FC-0109-06F8-BD91DF670AEC}"/>
          </ac:picMkLst>
        </pc:picChg>
      </pc:sldChg>
      <pc:sldChg chg="addSp delSp modSp new mod modClrScheme chgLayout modNotesTx">
        <pc:chgData name="Kirstyn Brunker" userId="df4fa982-8545-444a-9816-77d8e30bb5e2" providerId="ADAL" clId="{5787AB55-71B3-C846-88EF-9AA80D782D29}" dt="2024-02-11T20:11:36.030" v="779"/>
        <pc:sldMkLst>
          <pc:docMk/>
          <pc:sldMk cId="98036651" sldId="788"/>
        </pc:sldMkLst>
        <pc:spChg chg="del mod ord">
          <ac:chgData name="Kirstyn Brunker" userId="df4fa982-8545-444a-9816-77d8e30bb5e2" providerId="ADAL" clId="{5787AB55-71B3-C846-88EF-9AA80D782D29}" dt="2024-02-11T19:57:27.816" v="389" actId="700"/>
          <ac:spMkLst>
            <pc:docMk/>
            <pc:sldMk cId="98036651" sldId="788"/>
            <ac:spMk id="2" creationId="{2BDB8F96-6B0F-DF4A-3820-67668C899B55}"/>
          </ac:spMkLst>
        </pc:spChg>
        <pc:spChg chg="del">
          <ac:chgData name="Kirstyn Brunker" userId="df4fa982-8545-444a-9816-77d8e30bb5e2" providerId="ADAL" clId="{5787AB55-71B3-C846-88EF-9AA80D782D29}" dt="2024-02-11T19:57:27.816" v="389" actId="700"/>
          <ac:spMkLst>
            <pc:docMk/>
            <pc:sldMk cId="98036651" sldId="788"/>
            <ac:spMk id="3" creationId="{76EFB6BE-A334-E731-E8E3-981D48E01A72}"/>
          </ac:spMkLst>
        </pc:spChg>
        <pc:spChg chg="mod ord">
          <ac:chgData name="Kirstyn Brunker" userId="df4fa982-8545-444a-9816-77d8e30bb5e2" providerId="ADAL" clId="{5787AB55-71B3-C846-88EF-9AA80D782D29}" dt="2024-02-11T20:03:34.925" v="695" actId="20577"/>
          <ac:spMkLst>
            <pc:docMk/>
            <pc:sldMk cId="98036651" sldId="788"/>
            <ac:spMk id="4" creationId="{D80EDEFC-CD60-8A35-D844-F3090CF04CD3}"/>
          </ac:spMkLst>
        </pc:spChg>
        <pc:spChg chg="add del mod ord">
          <ac:chgData name="Kirstyn Brunker" userId="df4fa982-8545-444a-9816-77d8e30bb5e2" providerId="ADAL" clId="{5787AB55-71B3-C846-88EF-9AA80D782D29}" dt="2024-02-11T20:11:35.263" v="777" actId="478"/>
          <ac:spMkLst>
            <pc:docMk/>
            <pc:sldMk cId="98036651" sldId="788"/>
            <ac:spMk id="5" creationId="{13EC7752-724B-82B7-5620-4114B91E40A0}"/>
          </ac:spMkLst>
        </pc:spChg>
        <pc:spChg chg="add del mod">
          <ac:chgData name="Kirstyn Brunker" userId="df4fa982-8545-444a-9816-77d8e30bb5e2" providerId="ADAL" clId="{5787AB55-71B3-C846-88EF-9AA80D782D29}" dt="2024-02-11T20:11:35.263" v="777" actId="478"/>
          <ac:spMkLst>
            <pc:docMk/>
            <pc:sldMk cId="98036651" sldId="788"/>
            <ac:spMk id="13" creationId="{F7C229ED-76F5-9685-2772-D308BDA1EBF5}"/>
          </ac:spMkLst>
        </pc:spChg>
        <pc:picChg chg="add mod modCrop">
          <ac:chgData name="Kirstyn Brunker" userId="df4fa982-8545-444a-9816-77d8e30bb5e2" providerId="ADAL" clId="{5787AB55-71B3-C846-88EF-9AA80D782D29}" dt="2024-02-11T20:06:50.180" v="716" actId="1076"/>
          <ac:picMkLst>
            <pc:docMk/>
            <pc:sldMk cId="98036651" sldId="788"/>
            <ac:picMk id="7" creationId="{B0AECDC7-E6E0-90DF-EEB5-5DAFFFC83B6F}"/>
          </ac:picMkLst>
        </pc:picChg>
        <pc:picChg chg="add del mod">
          <ac:chgData name="Kirstyn Brunker" userId="df4fa982-8545-444a-9816-77d8e30bb5e2" providerId="ADAL" clId="{5787AB55-71B3-C846-88EF-9AA80D782D29}" dt="2024-02-11T20:06:30.632" v="715" actId="478"/>
          <ac:picMkLst>
            <pc:docMk/>
            <pc:sldMk cId="98036651" sldId="788"/>
            <ac:picMk id="9" creationId="{E642C717-90BD-E01C-41CC-9A7F6D80BA3B}"/>
          </ac:picMkLst>
        </pc:picChg>
        <pc:picChg chg="add del mod">
          <ac:chgData name="Kirstyn Brunker" userId="df4fa982-8545-444a-9816-77d8e30bb5e2" providerId="ADAL" clId="{5787AB55-71B3-C846-88EF-9AA80D782D29}" dt="2024-02-11T20:11:36.030" v="779"/>
          <ac:picMkLst>
            <pc:docMk/>
            <pc:sldMk cId="98036651" sldId="788"/>
            <ac:picMk id="11" creationId="{87F3E531-718B-4772-F996-9B0D13656136}"/>
          </ac:picMkLst>
        </pc:picChg>
      </pc:sldChg>
      <pc:sldChg chg="new del">
        <pc:chgData name="Kirstyn Brunker" userId="df4fa982-8545-444a-9816-77d8e30bb5e2" providerId="ADAL" clId="{5787AB55-71B3-C846-88EF-9AA80D782D29}" dt="2024-02-11T19:03:17.516" v="76" actId="2696"/>
        <pc:sldMkLst>
          <pc:docMk/>
          <pc:sldMk cId="3097039602" sldId="78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07643-29A0-49DF-80B7-8B27D26E952B}"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924AED01-1EAB-4912-AA73-7231BB853C50}">
      <dgm:prSet/>
      <dgm:spPr/>
      <dgm:t>
        <a:bodyPr/>
        <a:lstStyle/>
        <a:p>
          <a:r>
            <a:rPr lang="en-GB" b="1"/>
            <a:t>Quality control</a:t>
          </a:r>
          <a:endParaRPr lang="en-US"/>
        </a:p>
      </dgm:t>
    </dgm:pt>
    <dgm:pt modelId="{91822FB1-6E23-4D54-BC06-0867F9388B4C}" type="parTrans" cxnId="{F3DBB71A-A727-4060-AB99-6644481D25D4}">
      <dgm:prSet/>
      <dgm:spPr/>
      <dgm:t>
        <a:bodyPr/>
        <a:lstStyle/>
        <a:p>
          <a:endParaRPr lang="en-US"/>
        </a:p>
      </dgm:t>
    </dgm:pt>
    <dgm:pt modelId="{D1A6F784-C2FF-4B6D-84DD-3B1A0326E545}" type="sibTrans" cxnId="{F3DBB71A-A727-4060-AB99-6644481D25D4}">
      <dgm:prSet/>
      <dgm:spPr/>
      <dgm:t>
        <a:bodyPr/>
        <a:lstStyle/>
        <a:p>
          <a:endParaRPr lang="en-US"/>
        </a:p>
      </dgm:t>
    </dgm:pt>
    <dgm:pt modelId="{58CC024A-850F-4E22-BE37-E571BD59F009}">
      <dgm:prSet/>
      <dgm:spPr/>
      <dgm:t>
        <a:bodyPr/>
        <a:lstStyle/>
        <a:p>
          <a:r>
            <a:rPr lang="en-GB" b="1" i="0"/>
            <a:t>Fragmentation</a:t>
          </a:r>
          <a:endParaRPr lang="en-US"/>
        </a:p>
      </dgm:t>
    </dgm:pt>
    <dgm:pt modelId="{37CEDD22-2A54-4FD9-82E2-2684AB20D3AC}" type="parTrans" cxnId="{50C2D9D0-A947-477E-8E18-FA5F8E09B8BB}">
      <dgm:prSet/>
      <dgm:spPr/>
      <dgm:t>
        <a:bodyPr/>
        <a:lstStyle/>
        <a:p>
          <a:endParaRPr lang="en-US"/>
        </a:p>
      </dgm:t>
    </dgm:pt>
    <dgm:pt modelId="{1B6512C0-4456-46AD-AF91-1CAC12F76D52}" type="sibTrans" cxnId="{50C2D9D0-A947-477E-8E18-FA5F8E09B8BB}">
      <dgm:prSet/>
      <dgm:spPr/>
      <dgm:t>
        <a:bodyPr/>
        <a:lstStyle/>
        <a:p>
          <a:endParaRPr lang="en-US"/>
        </a:p>
      </dgm:t>
    </dgm:pt>
    <dgm:pt modelId="{D1AEC6BA-CCCC-4538-95F6-C40BEF6B607E}">
      <dgm:prSet/>
      <dgm:spPr/>
      <dgm:t>
        <a:bodyPr/>
        <a:lstStyle/>
        <a:p>
          <a:r>
            <a:rPr lang="en-GB" b="1"/>
            <a:t>End repair</a:t>
          </a:r>
          <a:endParaRPr lang="en-US"/>
        </a:p>
      </dgm:t>
    </dgm:pt>
    <dgm:pt modelId="{7171CBA1-062B-4E72-9763-B4625535CA46}" type="parTrans" cxnId="{1560AC8B-FD81-43DC-9E9B-2A42F0A9E50E}">
      <dgm:prSet/>
      <dgm:spPr/>
      <dgm:t>
        <a:bodyPr/>
        <a:lstStyle/>
        <a:p>
          <a:endParaRPr lang="en-US"/>
        </a:p>
      </dgm:t>
    </dgm:pt>
    <dgm:pt modelId="{FFABD8DA-8891-41C9-8483-C9EF16C35697}" type="sibTrans" cxnId="{1560AC8B-FD81-43DC-9E9B-2A42F0A9E50E}">
      <dgm:prSet/>
      <dgm:spPr/>
      <dgm:t>
        <a:bodyPr/>
        <a:lstStyle/>
        <a:p>
          <a:endParaRPr lang="en-US"/>
        </a:p>
      </dgm:t>
    </dgm:pt>
    <dgm:pt modelId="{ABFCEF78-8A9A-45E7-9498-B4540713DFF3}">
      <dgm:prSet/>
      <dgm:spPr/>
      <dgm:t>
        <a:bodyPr/>
        <a:lstStyle/>
        <a:p>
          <a:r>
            <a:rPr lang="en-GB" b="1" i="0"/>
            <a:t>Size selection</a:t>
          </a:r>
          <a:endParaRPr lang="en-US"/>
        </a:p>
      </dgm:t>
    </dgm:pt>
    <dgm:pt modelId="{2FA5F68E-724A-46AD-B668-3D2D421B3E98}" type="parTrans" cxnId="{4FFADDF8-A6A5-47BF-A4FD-142277595F4F}">
      <dgm:prSet/>
      <dgm:spPr/>
      <dgm:t>
        <a:bodyPr/>
        <a:lstStyle/>
        <a:p>
          <a:endParaRPr lang="en-US"/>
        </a:p>
      </dgm:t>
    </dgm:pt>
    <dgm:pt modelId="{B711BB43-BE43-4909-83D5-9B8F23A4C7EE}" type="sibTrans" cxnId="{4FFADDF8-A6A5-47BF-A4FD-142277595F4F}">
      <dgm:prSet/>
      <dgm:spPr/>
      <dgm:t>
        <a:bodyPr/>
        <a:lstStyle/>
        <a:p>
          <a:endParaRPr lang="en-US"/>
        </a:p>
      </dgm:t>
    </dgm:pt>
    <dgm:pt modelId="{4514944B-50B8-433F-AAF6-8B81174385B6}">
      <dgm:prSet/>
      <dgm:spPr/>
      <dgm:t>
        <a:bodyPr/>
        <a:lstStyle/>
        <a:p>
          <a:r>
            <a:rPr lang="en-GB" b="1"/>
            <a:t>Amplification</a:t>
          </a:r>
          <a:endParaRPr lang="en-US"/>
        </a:p>
      </dgm:t>
    </dgm:pt>
    <dgm:pt modelId="{700BC86F-AC2B-4CB9-BDC4-507F52048556}" type="parTrans" cxnId="{C8F76703-89E8-479F-92C0-B2C4B4ECE231}">
      <dgm:prSet/>
      <dgm:spPr/>
      <dgm:t>
        <a:bodyPr/>
        <a:lstStyle/>
        <a:p>
          <a:endParaRPr lang="en-US"/>
        </a:p>
      </dgm:t>
    </dgm:pt>
    <dgm:pt modelId="{4BD0C0F7-1764-480B-BC78-DB5B70CB4FFA}" type="sibTrans" cxnId="{C8F76703-89E8-479F-92C0-B2C4B4ECE231}">
      <dgm:prSet/>
      <dgm:spPr/>
      <dgm:t>
        <a:bodyPr/>
        <a:lstStyle/>
        <a:p>
          <a:endParaRPr lang="en-US"/>
        </a:p>
      </dgm:t>
    </dgm:pt>
    <dgm:pt modelId="{A689A413-3614-4DCD-BDA7-55BE332632A3}">
      <dgm:prSet/>
      <dgm:spPr/>
      <dgm:t>
        <a:bodyPr/>
        <a:lstStyle/>
        <a:p>
          <a:r>
            <a:rPr lang="en-GB" b="1"/>
            <a:t>Index/barcoding</a:t>
          </a:r>
          <a:endParaRPr lang="en-US"/>
        </a:p>
      </dgm:t>
    </dgm:pt>
    <dgm:pt modelId="{56CC783B-6FBE-49F5-830D-D6B52C7D7EDF}" type="parTrans" cxnId="{C98C28E7-2D20-4816-83DE-3F2080003B6A}">
      <dgm:prSet/>
      <dgm:spPr/>
      <dgm:t>
        <a:bodyPr/>
        <a:lstStyle/>
        <a:p>
          <a:endParaRPr lang="en-US"/>
        </a:p>
      </dgm:t>
    </dgm:pt>
    <dgm:pt modelId="{F3FB2257-0ECD-4F5F-AC67-2B7AF8B53DD8}" type="sibTrans" cxnId="{C98C28E7-2D20-4816-83DE-3F2080003B6A}">
      <dgm:prSet/>
      <dgm:spPr/>
      <dgm:t>
        <a:bodyPr/>
        <a:lstStyle/>
        <a:p>
          <a:endParaRPr lang="en-US"/>
        </a:p>
      </dgm:t>
    </dgm:pt>
    <dgm:pt modelId="{60FD255A-6D96-4F8A-BDC3-929F385C458A}">
      <dgm:prSet/>
      <dgm:spPr/>
      <dgm:t>
        <a:bodyPr/>
        <a:lstStyle/>
        <a:p>
          <a:r>
            <a:rPr lang="en-GB" b="1"/>
            <a:t>Adaptor ligation</a:t>
          </a:r>
          <a:endParaRPr lang="en-US"/>
        </a:p>
      </dgm:t>
    </dgm:pt>
    <dgm:pt modelId="{51AB56C3-D22B-4957-A732-B212894D6F61}" type="parTrans" cxnId="{75E2DFEA-A139-43CF-8117-43A4FB0679C8}">
      <dgm:prSet/>
      <dgm:spPr/>
      <dgm:t>
        <a:bodyPr/>
        <a:lstStyle/>
        <a:p>
          <a:endParaRPr lang="en-US"/>
        </a:p>
      </dgm:t>
    </dgm:pt>
    <dgm:pt modelId="{5213B03D-1F43-492A-B893-0542A3A972EE}" type="sibTrans" cxnId="{75E2DFEA-A139-43CF-8117-43A4FB0679C8}">
      <dgm:prSet/>
      <dgm:spPr/>
      <dgm:t>
        <a:bodyPr/>
        <a:lstStyle/>
        <a:p>
          <a:endParaRPr lang="en-US"/>
        </a:p>
      </dgm:t>
    </dgm:pt>
    <dgm:pt modelId="{38D94BB9-CA2B-4E9D-9290-E2112289DDB1}">
      <dgm:prSet/>
      <dgm:spPr/>
      <dgm:t>
        <a:bodyPr/>
        <a:lstStyle/>
        <a:p>
          <a:r>
            <a:rPr lang="en-GB" b="1"/>
            <a:t>Quantification</a:t>
          </a:r>
          <a:endParaRPr lang="en-US"/>
        </a:p>
      </dgm:t>
    </dgm:pt>
    <dgm:pt modelId="{313BD93C-5D7C-46F9-85C7-F7C59515F740}" type="parTrans" cxnId="{BE9198E9-F8D4-4B67-9565-C569EB332DBE}">
      <dgm:prSet/>
      <dgm:spPr/>
      <dgm:t>
        <a:bodyPr/>
        <a:lstStyle/>
        <a:p>
          <a:endParaRPr lang="en-US"/>
        </a:p>
      </dgm:t>
    </dgm:pt>
    <dgm:pt modelId="{BB8CDB2E-3EE9-48CE-B3A3-9F3597B08BE9}" type="sibTrans" cxnId="{BE9198E9-F8D4-4B67-9565-C569EB332DBE}">
      <dgm:prSet/>
      <dgm:spPr/>
      <dgm:t>
        <a:bodyPr/>
        <a:lstStyle/>
        <a:p>
          <a:endParaRPr lang="en-US"/>
        </a:p>
      </dgm:t>
    </dgm:pt>
    <dgm:pt modelId="{4A38F607-687C-5043-9F73-E374FD4B34D7}" type="pres">
      <dgm:prSet presAssocID="{87307643-29A0-49DF-80B7-8B27D26E952B}" presName="diagram" presStyleCnt="0">
        <dgm:presLayoutVars>
          <dgm:dir/>
          <dgm:resizeHandles val="exact"/>
        </dgm:presLayoutVars>
      </dgm:prSet>
      <dgm:spPr/>
    </dgm:pt>
    <dgm:pt modelId="{81558A89-34F8-DE4E-BA8D-4A729B1DBB27}" type="pres">
      <dgm:prSet presAssocID="{924AED01-1EAB-4912-AA73-7231BB853C50}" presName="node" presStyleLbl="node1" presStyleIdx="0" presStyleCnt="8">
        <dgm:presLayoutVars>
          <dgm:bulletEnabled val="1"/>
        </dgm:presLayoutVars>
      </dgm:prSet>
      <dgm:spPr/>
    </dgm:pt>
    <dgm:pt modelId="{8B94C359-9A85-584C-9E12-9DF894A03C0C}" type="pres">
      <dgm:prSet presAssocID="{D1A6F784-C2FF-4B6D-84DD-3B1A0326E545}" presName="sibTrans" presStyleCnt="0"/>
      <dgm:spPr/>
    </dgm:pt>
    <dgm:pt modelId="{63E2A978-27AE-0645-A1D8-2FBE1FC23E6D}" type="pres">
      <dgm:prSet presAssocID="{58CC024A-850F-4E22-BE37-E571BD59F009}" presName="node" presStyleLbl="node1" presStyleIdx="1" presStyleCnt="8">
        <dgm:presLayoutVars>
          <dgm:bulletEnabled val="1"/>
        </dgm:presLayoutVars>
      </dgm:prSet>
      <dgm:spPr/>
    </dgm:pt>
    <dgm:pt modelId="{48956BB1-32BF-7643-8503-F3D6FC3D92F5}" type="pres">
      <dgm:prSet presAssocID="{1B6512C0-4456-46AD-AF91-1CAC12F76D52}" presName="sibTrans" presStyleCnt="0"/>
      <dgm:spPr/>
    </dgm:pt>
    <dgm:pt modelId="{BF21DF30-8140-AB4D-A576-4887F727A372}" type="pres">
      <dgm:prSet presAssocID="{D1AEC6BA-CCCC-4538-95F6-C40BEF6B607E}" presName="node" presStyleLbl="node1" presStyleIdx="2" presStyleCnt="8">
        <dgm:presLayoutVars>
          <dgm:bulletEnabled val="1"/>
        </dgm:presLayoutVars>
      </dgm:prSet>
      <dgm:spPr/>
    </dgm:pt>
    <dgm:pt modelId="{DE3CE994-D2B7-B24D-A86B-7D438C6570DB}" type="pres">
      <dgm:prSet presAssocID="{FFABD8DA-8891-41C9-8483-C9EF16C35697}" presName="sibTrans" presStyleCnt="0"/>
      <dgm:spPr/>
    </dgm:pt>
    <dgm:pt modelId="{92B6A230-9645-4D46-BBCC-7EDD27EDFC00}" type="pres">
      <dgm:prSet presAssocID="{ABFCEF78-8A9A-45E7-9498-B4540713DFF3}" presName="node" presStyleLbl="node1" presStyleIdx="3" presStyleCnt="8">
        <dgm:presLayoutVars>
          <dgm:bulletEnabled val="1"/>
        </dgm:presLayoutVars>
      </dgm:prSet>
      <dgm:spPr/>
    </dgm:pt>
    <dgm:pt modelId="{A1D84CFA-F713-8649-BFFF-12DB8B52A84A}" type="pres">
      <dgm:prSet presAssocID="{B711BB43-BE43-4909-83D5-9B8F23A4C7EE}" presName="sibTrans" presStyleCnt="0"/>
      <dgm:spPr/>
    </dgm:pt>
    <dgm:pt modelId="{094F325C-6258-EC4E-A5AB-790596C14650}" type="pres">
      <dgm:prSet presAssocID="{4514944B-50B8-433F-AAF6-8B81174385B6}" presName="node" presStyleLbl="node1" presStyleIdx="4" presStyleCnt="8">
        <dgm:presLayoutVars>
          <dgm:bulletEnabled val="1"/>
        </dgm:presLayoutVars>
      </dgm:prSet>
      <dgm:spPr/>
    </dgm:pt>
    <dgm:pt modelId="{903FE4F9-A965-8B48-8D22-CD7180C0263D}" type="pres">
      <dgm:prSet presAssocID="{4BD0C0F7-1764-480B-BC78-DB5B70CB4FFA}" presName="sibTrans" presStyleCnt="0"/>
      <dgm:spPr/>
    </dgm:pt>
    <dgm:pt modelId="{BF7B76AB-98E4-4440-8A49-375733720A2E}" type="pres">
      <dgm:prSet presAssocID="{A689A413-3614-4DCD-BDA7-55BE332632A3}" presName="node" presStyleLbl="node1" presStyleIdx="5" presStyleCnt="8">
        <dgm:presLayoutVars>
          <dgm:bulletEnabled val="1"/>
        </dgm:presLayoutVars>
      </dgm:prSet>
      <dgm:spPr/>
    </dgm:pt>
    <dgm:pt modelId="{EFE03FB7-FD2C-B447-9CBF-34CAA8CE1A6B}" type="pres">
      <dgm:prSet presAssocID="{F3FB2257-0ECD-4F5F-AC67-2B7AF8B53DD8}" presName="sibTrans" presStyleCnt="0"/>
      <dgm:spPr/>
    </dgm:pt>
    <dgm:pt modelId="{763FC026-65F0-F549-975F-D29D35A0581E}" type="pres">
      <dgm:prSet presAssocID="{60FD255A-6D96-4F8A-BDC3-929F385C458A}" presName="node" presStyleLbl="node1" presStyleIdx="6" presStyleCnt="8">
        <dgm:presLayoutVars>
          <dgm:bulletEnabled val="1"/>
        </dgm:presLayoutVars>
      </dgm:prSet>
      <dgm:spPr/>
    </dgm:pt>
    <dgm:pt modelId="{360E5C86-0DA6-E848-8840-8CDBA113AA57}" type="pres">
      <dgm:prSet presAssocID="{5213B03D-1F43-492A-B893-0542A3A972EE}" presName="sibTrans" presStyleCnt="0"/>
      <dgm:spPr/>
    </dgm:pt>
    <dgm:pt modelId="{8C613EDC-6D46-134B-94DA-4D98B14447DE}" type="pres">
      <dgm:prSet presAssocID="{38D94BB9-CA2B-4E9D-9290-E2112289DDB1}" presName="node" presStyleLbl="node1" presStyleIdx="7" presStyleCnt="8">
        <dgm:presLayoutVars>
          <dgm:bulletEnabled val="1"/>
        </dgm:presLayoutVars>
      </dgm:prSet>
      <dgm:spPr/>
    </dgm:pt>
  </dgm:ptLst>
  <dgm:cxnLst>
    <dgm:cxn modelId="{C8F76703-89E8-479F-92C0-B2C4B4ECE231}" srcId="{87307643-29A0-49DF-80B7-8B27D26E952B}" destId="{4514944B-50B8-433F-AAF6-8B81174385B6}" srcOrd="4" destOrd="0" parTransId="{700BC86F-AC2B-4CB9-BDC4-507F52048556}" sibTransId="{4BD0C0F7-1764-480B-BC78-DB5B70CB4FFA}"/>
    <dgm:cxn modelId="{FA38B919-CECC-AE46-9E11-C6F608EC39A2}" type="presOf" srcId="{ABFCEF78-8A9A-45E7-9498-B4540713DFF3}" destId="{92B6A230-9645-4D46-BBCC-7EDD27EDFC00}" srcOrd="0" destOrd="0" presId="urn:microsoft.com/office/officeart/2005/8/layout/default"/>
    <dgm:cxn modelId="{F3DBB71A-A727-4060-AB99-6644481D25D4}" srcId="{87307643-29A0-49DF-80B7-8B27D26E952B}" destId="{924AED01-1EAB-4912-AA73-7231BB853C50}" srcOrd="0" destOrd="0" parTransId="{91822FB1-6E23-4D54-BC06-0867F9388B4C}" sibTransId="{D1A6F784-C2FF-4B6D-84DD-3B1A0326E545}"/>
    <dgm:cxn modelId="{48EA3429-7ECE-FC48-8964-980A93DD824C}" type="presOf" srcId="{87307643-29A0-49DF-80B7-8B27D26E952B}" destId="{4A38F607-687C-5043-9F73-E374FD4B34D7}" srcOrd="0" destOrd="0" presId="urn:microsoft.com/office/officeart/2005/8/layout/default"/>
    <dgm:cxn modelId="{82D78746-ADE2-2148-A7D1-361CAE776D30}" type="presOf" srcId="{58CC024A-850F-4E22-BE37-E571BD59F009}" destId="{63E2A978-27AE-0645-A1D8-2FBE1FC23E6D}" srcOrd="0" destOrd="0" presId="urn:microsoft.com/office/officeart/2005/8/layout/default"/>
    <dgm:cxn modelId="{C148CE5C-0306-A74C-83BD-7749AFEFF409}" type="presOf" srcId="{D1AEC6BA-CCCC-4538-95F6-C40BEF6B607E}" destId="{BF21DF30-8140-AB4D-A576-4887F727A372}" srcOrd="0" destOrd="0" presId="urn:microsoft.com/office/officeart/2005/8/layout/default"/>
    <dgm:cxn modelId="{1560AC8B-FD81-43DC-9E9B-2A42F0A9E50E}" srcId="{87307643-29A0-49DF-80B7-8B27D26E952B}" destId="{D1AEC6BA-CCCC-4538-95F6-C40BEF6B607E}" srcOrd="2" destOrd="0" parTransId="{7171CBA1-062B-4E72-9763-B4625535CA46}" sibTransId="{FFABD8DA-8891-41C9-8483-C9EF16C35697}"/>
    <dgm:cxn modelId="{518E97AA-5673-F742-92C3-7A6ED5C018A8}" type="presOf" srcId="{924AED01-1EAB-4912-AA73-7231BB853C50}" destId="{81558A89-34F8-DE4E-BA8D-4A729B1DBB27}" srcOrd="0" destOrd="0" presId="urn:microsoft.com/office/officeart/2005/8/layout/default"/>
    <dgm:cxn modelId="{11C290B5-8558-A74A-8FA6-BD20D2F910AA}" type="presOf" srcId="{4514944B-50B8-433F-AAF6-8B81174385B6}" destId="{094F325C-6258-EC4E-A5AB-790596C14650}" srcOrd="0" destOrd="0" presId="urn:microsoft.com/office/officeart/2005/8/layout/default"/>
    <dgm:cxn modelId="{50C2D9D0-A947-477E-8E18-FA5F8E09B8BB}" srcId="{87307643-29A0-49DF-80B7-8B27D26E952B}" destId="{58CC024A-850F-4E22-BE37-E571BD59F009}" srcOrd="1" destOrd="0" parTransId="{37CEDD22-2A54-4FD9-82E2-2684AB20D3AC}" sibTransId="{1B6512C0-4456-46AD-AF91-1CAC12F76D52}"/>
    <dgm:cxn modelId="{B16B7DDD-AF28-F34D-B03B-F72B4402AB10}" type="presOf" srcId="{60FD255A-6D96-4F8A-BDC3-929F385C458A}" destId="{763FC026-65F0-F549-975F-D29D35A0581E}" srcOrd="0" destOrd="0" presId="urn:microsoft.com/office/officeart/2005/8/layout/default"/>
    <dgm:cxn modelId="{9FDF4FE2-F7E1-5142-BB14-EA3A18A123B2}" type="presOf" srcId="{A689A413-3614-4DCD-BDA7-55BE332632A3}" destId="{BF7B76AB-98E4-4440-8A49-375733720A2E}" srcOrd="0" destOrd="0" presId="urn:microsoft.com/office/officeart/2005/8/layout/default"/>
    <dgm:cxn modelId="{C98C28E7-2D20-4816-83DE-3F2080003B6A}" srcId="{87307643-29A0-49DF-80B7-8B27D26E952B}" destId="{A689A413-3614-4DCD-BDA7-55BE332632A3}" srcOrd="5" destOrd="0" parTransId="{56CC783B-6FBE-49F5-830D-D6B52C7D7EDF}" sibTransId="{F3FB2257-0ECD-4F5F-AC67-2B7AF8B53DD8}"/>
    <dgm:cxn modelId="{BE9198E9-F8D4-4B67-9565-C569EB332DBE}" srcId="{87307643-29A0-49DF-80B7-8B27D26E952B}" destId="{38D94BB9-CA2B-4E9D-9290-E2112289DDB1}" srcOrd="7" destOrd="0" parTransId="{313BD93C-5D7C-46F9-85C7-F7C59515F740}" sibTransId="{BB8CDB2E-3EE9-48CE-B3A3-9F3597B08BE9}"/>
    <dgm:cxn modelId="{75E2DFEA-A139-43CF-8117-43A4FB0679C8}" srcId="{87307643-29A0-49DF-80B7-8B27D26E952B}" destId="{60FD255A-6D96-4F8A-BDC3-929F385C458A}" srcOrd="6" destOrd="0" parTransId="{51AB56C3-D22B-4957-A732-B212894D6F61}" sibTransId="{5213B03D-1F43-492A-B893-0542A3A972EE}"/>
    <dgm:cxn modelId="{CA6A64F0-A2E3-C94B-8F7C-CF7810094893}" type="presOf" srcId="{38D94BB9-CA2B-4E9D-9290-E2112289DDB1}" destId="{8C613EDC-6D46-134B-94DA-4D98B14447DE}" srcOrd="0" destOrd="0" presId="urn:microsoft.com/office/officeart/2005/8/layout/default"/>
    <dgm:cxn modelId="{4FFADDF8-A6A5-47BF-A4FD-142277595F4F}" srcId="{87307643-29A0-49DF-80B7-8B27D26E952B}" destId="{ABFCEF78-8A9A-45E7-9498-B4540713DFF3}" srcOrd="3" destOrd="0" parTransId="{2FA5F68E-724A-46AD-B668-3D2D421B3E98}" sibTransId="{B711BB43-BE43-4909-83D5-9B8F23A4C7EE}"/>
    <dgm:cxn modelId="{A1687707-C542-294E-B313-B0224E373515}" type="presParOf" srcId="{4A38F607-687C-5043-9F73-E374FD4B34D7}" destId="{81558A89-34F8-DE4E-BA8D-4A729B1DBB27}" srcOrd="0" destOrd="0" presId="urn:microsoft.com/office/officeart/2005/8/layout/default"/>
    <dgm:cxn modelId="{EA952B4E-3DCA-194D-BA41-85F98408F086}" type="presParOf" srcId="{4A38F607-687C-5043-9F73-E374FD4B34D7}" destId="{8B94C359-9A85-584C-9E12-9DF894A03C0C}" srcOrd="1" destOrd="0" presId="urn:microsoft.com/office/officeart/2005/8/layout/default"/>
    <dgm:cxn modelId="{6AB237A2-05A8-464D-917C-9AB702BB1A85}" type="presParOf" srcId="{4A38F607-687C-5043-9F73-E374FD4B34D7}" destId="{63E2A978-27AE-0645-A1D8-2FBE1FC23E6D}" srcOrd="2" destOrd="0" presId="urn:microsoft.com/office/officeart/2005/8/layout/default"/>
    <dgm:cxn modelId="{F35125EC-6FA9-4247-B6DD-459B2E413CFA}" type="presParOf" srcId="{4A38F607-687C-5043-9F73-E374FD4B34D7}" destId="{48956BB1-32BF-7643-8503-F3D6FC3D92F5}" srcOrd="3" destOrd="0" presId="urn:microsoft.com/office/officeart/2005/8/layout/default"/>
    <dgm:cxn modelId="{40E7EA3C-9E10-654C-AED2-7F82E96D482D}" type="presParOf" srcId="{4A38F607-687C-5043-9F73-E374FD4B34D7}" destId="{BF21DF30-8140-AB4D-A576-4887F727A372}" srcOrd="4" destOrd="0" presId="urn:microsoft.com/office/officeart/2005/8/layout/default"/>
    <dgm:cxn modelId="{DDF4291E-636E-8244-A678-09D8DD57B938}" type="presParOf" srcId="{4A38F607-687C-5043-9F73-E374FD4B34D7}" destId="{DE3CE994-D2B7-B24D-A86B-7D438C6570DB}" srcOrd="5" destOrd="0" presId="urn:microsoft.com/office/officeart/2005/8/layout/default"/>
    <dgm:cxn modelId="{27D69BEE-6584-6146-A72C-B4E4755AB529}" type="presParOf" srcId="{4A38F607-687C-5043-9F73-E374FD4B34D7}" destId="{92B6A230-9645-4D46-BBCC-7EDD27EDFC00}" srcOrd="6" destOrd="0" presId="urn:microsoft.com/office/officeart/2005/8/layout/default"/>
    <dgm:cxn modelId="{197E8AFD-2841-E24D-B5BD-2C1ACB7E7B5F}" type="presParOf" srcId="{4A38F607-687C-5043-9F73-E374FD4B34D7}" destId="{A1D84CFA-F713-8649-BFFF-12DB8B52A84A}" srcOrd="7" destOrd="0" presId="urn:microsoft.com/office/officeart/2005/8/layout/default"/>
    <dgm:cxn modelId="{014B4A4A-6656-C645-AA51-16D77D26FE10}" type="presParOf" srcId="{4A38F607-687C-5043-9F73-E374FD4B34D7}" destId="{094F325C-6258-EC4E-A5AB-790596C14650}" srcOrd="8" destOrd="0" presId="urn:microsoft.com/office/officeart/2005/8/layout/default"/>
    <dgm:cxn modelId="{4DF418DB-5B91-4F4F-AA48-7C2E668D85A6}" type="presParOf" srcId="{4A38F607-687C-5043-9F73-E374FD4B34D7}" destId="{903FE4F9-A965-8B48-8D22-CD7180C0263D}" srcOrd="9" destOrd="0" presId="urn:microsoft.com/office/officeart/2005/8/layout/default"/>
    <dgm:cxn modelId="{71FAD161-00A6-9344-866C-B8036A188B28}" type="presParOf" srcId="{4A38F607-687C-5043-9F73-E374FD4B34D7}" destId="{BF7B76AB-98E4-4440-8A49-375733720A2E}" srcOrd="10" destOrd="0" presId="urn:microsoft.com/office/officeart/2005/8/layout/default"/>
    <dgm:cxn modelId="{F38D332E-6A19-AF48-B096-664247CAF6F2}" type="presParOf" srcId="{4A38F607-687C-5043-9F73-E374FD4B34D7}" destId="{EFE03FB7-FD2C-B447-9CBF-34CAA8CE1A6B}" srcOrd="11" destOrd="0" presId="urn:microsoft.com/office/officeart/2005/8/layout/default"/>
    <dgm:cxn modelId="{C8A0BFD4-4DD7-0548-8672-9993D5560F2C}" type="presParOf" srcId="{4A38F607-687C-5043-9F73-E374FD4B34D7}" destId="{763FC026-65F0-F549-975F-D29D35A0581E}" srcOrd="12" destOrd="0" presId="urn:microsoft.com/office/officeart/2005/8/layout/default"/>
    <dgm:cxn modelId="{0EEADF8A-F05C-344A-8690-7E694FF555B7}" type="presParOf" srcId="{4A38F607-687C-5043-9F73-E374FD4B34D7}" destId="{360E5C86-0DA6-E848-8840-8CDBA113AA57}" srcOrd="13" destOrd="0" presId="urn:microsoft.com/office/officeart/2005/8/layout/default"/>
    <dgm:cxn modelId="{DCE1A884-FE54-0641-9704-80BB5ADA2953}" type="presParOf" srcId="{4A38F607-687C-5043-9F73-E374FD4B34D7}" destId="{8C613EDC-6D46-134B-94DA-4D98B14447D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US"/>
        </a:p>
      </dgm:t>
    </dgm:pt>
    <dgm:pt modelId="{9E583BE2-13A8-4958-9208-D296183E0C33}">
      <dgm:prSet/>
      <dgm:spPr/>
      <dgm:t>
        <a:bodyPr/>
        <a:lstStyle/>
        <a:p>
          <a:r>
            <a:rPr lang="en-GB" b="0" i="0"/>
            <a:t>Long reads</a:t>
          </a:r>
          <a:endParaRPr lang="en-US"/>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B9DDEABF-51F7-4C67-990C-8A06F84B88A5}">
      <dgm:prSet/>
      <dgm:spPr/>
      <dgm:t>
        <a:bodyPr/>
        <a:lstStyle/>
        <a:p>
          <a:r>
            <a:rPr lang="en-GB" b="0" i="0" dirty="0"/>
            <a:t>Real-time sequencing</a:t>
          </a:r>
          <a:endParaRPr lang="en-US" dirty="0"/>
        </a:p>
      </dgm:t>
    </dgm:pt>
    <dgm:pt modelId="{4793C82E-FABC-4C3D-9A6B-A2FF571B0655}" type="parTrans" cxnId="{B851918A-34DF-431F-AA55-A255795BE7E4}">
      <dgm:prSet/>
      <dgm:spPr/>
      <dgm:t>
        <a:bodyPr/>
        <a:lstStyle/>
        <a:p>
          <a:endParaRPr lang="en-US"/>
        </a:p>
      </dgm:t>
    </dgm:pt>
    <dgm:pt modelId="{EB69DF73-1DFD-422F-A18D-6992352F75DA}" type="sibTrans" cxnId="{B851918A-34DF-431F-AA55-A255795BE7E4}">
      <dgm:prSet/>
      <dgm:spPr/>
      <dgm:t>
        <a:bodyPr/>
        <a:lstStyle/>
        <a:p>
          <a:endParaRPr lang="en-US"/>
        </a:p>
      </dgm:t>
    </dgm:pt>
    <dgm:pt modelId="{CB8EBF2E-FC8F-4C18-8FC0-FFD132CCF6BA}">
      <dgm:prSet/>
      <dgm:spPr/>
      <dgm:t>
        <a:bodyPr/>
        <a:lstStyle/>
        <a:p>
          <a:r>
            <a:rPr lang="en-GB" b="0" i="0" dirty="0"/>
            <a:t>Portability and accessibility</a:t>
          </a:r>
          <a:endParaRPr lang="en-US" dirty="0"/>
        </a:p>
      </dgm:t>
    </dgm:pt>
    <dgm:pt modelId="{91AB53DB-3815-4E71-80D8-F0FA4C6A86D8}" type="parTrans" cxnId="{3D5F4EC6-890A-4D84-8AC0-965B4AED4B02}">
      <dgm:prSet/>
      <dgm:spPr/>
      <dgm:t>
        <a:bodyPr/>
        <a:lstStyle/>
        <a:p>
          <a:endParaRPr lang="en-US"/>
        </a:p>
      </dgm:t>
    </dgm:pt>
    <dgm:pt modelId="{38B75F10-B449-494B-81B2-E749FAD8BA21}" type="sibTrans" cxnId="{3D5F4EC6-890A-4D84-8AC0-965B4AED4B02}">
      <dgm:prSet/>
      <dgm:spPr/>
      <dgm:t>
        <a:bodyPr/>
        <a:lstStyle/>
        <a:p>
          <a:endParaRPr lang="en-US"/>
        </a:p>
      </dgm:t>
    </dgm:pt>
    <dgm:pt modelId="{E4D3E839-90EF-406B-A01A-31C8B4CF83BE}">
      <dgm:prSet/>
      <dgm:spPr/>
      <dgm:t>
        <a:bodyPr/>
        <a:lstStyle/>
        <a:p>
          <a:r>
            <a:rPr lang="en-GB" b="0" i="0"/>
            <a:t>Single-molecule sequencing</a:t>
          </a:r>
          <a:endParaRPr lang="en-US"/>
        </a:p>
      </dgm:t>
    </dgm:pt>
    <dgm:pt modelId="{9EEF0F9D-A8E1-461D-9ED6-BB0DC4E79E51}" type="parTrans" cxnId="{4FF246A1-1CCC-4740-84C4-1109EFEE23D7}">
      <dgm:prSet/>
      <dgm:spPr/>
      <dgm:t>
        <a:bodyPr/>
        <a:lstStyle/>
        <a:p>
          <a:endParaRPr lang="en-US"/>
        </a:p>
      </dgm:t>
    </dgm:pt>
    <dgm:pt modelId="{15F5779F-6166-43F2-83C3-A4FAFB5BFB1A}" type="sibTrans" cxnId="{4FF246A1-1CCC-4740-84C4-1109EFEE23D7}">
      <dgm:prSet/>
      <dgm:spPr/>
      <dgm:t>
        <a:bodyPr/>
        <a:lstStyle/>
        <a:p>
          <a:endParaRPr lang="en-US"/>
        </a:p>
      </dgm:t>
    </dgm:pt>
    <dgm:pt modelId="{E238F04B-72E0-408B-99A8-3666D9110E00}">
      <dgm:prSet/>
      <dgm:spPr/>
      <dgm:t>
        <a:bodyPr/>
        <a:lstStyle/>
        <a:p>
          <a:r>
            <a:rPr lang="en-GB" b="0" i="0" dirty="0"/>
            <a:t>Detection of base modifications</a:t>
          </a:r>
          <a:endParaRPr lang="en-US" dirty="0"/>
        </a:p>
      </dgm:t>
    </dgm:pt>
    <dgm:pt modelId="{730FF8CB-25B6-41F3-A829-5C7E4E0DEBD4}" type="parTrans" cxnId="{8E2A96E9-C47A-4146-A710-953407C59321}">
      <dgm:prSet/>
      <dgm:spPr/>
      <dgm:t>
        <a:bodyPr/>
        <a:lstStyle/>
        <a:p>
          <a:endParaRPr lang="en-US"/>
        </a:p>
      </dgm:t>
    </dgm:pt>
    <dgm:pt modelId="{EC619510-BEFF-4060-9393-E821133E22D6}" type="sibTrans" cxnId="{8E2A96E9-C47A-4146-A710-953407C59321}">
      <dgm:prSet/>
      <dgm:spPr/>
      <dgm:t>
        <a:bodyPr/>
        <a:lstStyle/>
        <a:p>
          <a:endParaRPr lang="en-US"/>
        </a:p>
      </dgm:t>
    </dgm:pt>
    <dgm:pt modelId="{BE36DDA7-66CC-4F7E-AB27-A63D598D6D73}">
      <dgm:prSet/>
      <dgm:spPr/>
      <dgm:t>
        <a:bodyPr/>
        <a:lstStyle/>
        <a:p>
          <a:r>
            <a:rPr lang="en-GB" b="0" i="0"/>
            <a:t>Wide range of applications</a:t>
          </a:r>
          <a:endParaRPr lang="en-US"/>
        </a:p>
      </dgm:t>
    </dgm:pt>
    <dgm:pt modelId="{C21F3740-171F-4F6E-ADF5-3BEF1C41834A}" type="parTrans" cxnId="{3902B2B3-5BCC-4216-A4E5-3F8F520A3AD2}">
      <dgm:prSet/>
      <dgm:spPr/>
      <dgm:t>
        <a:bodyPr/>
        <a:lstStyle/>
        <a:p>
          <a:endParaRPr lang="en-US"/>
        </a:p>
      </dgm:t>
    </dgm:pt>
    <dgm:pt modelId="{87CC6190-7286-4741-8A3F-DAFC815E843B}" type="sibTrans" cxnId="{3902B2B3-5BCC-4216-A4E5-3F8F520A3AD2}">
      <dgm:prSet/>
      <dgm:spPr/>
      <dgm:t>
        <a:bodyPr/>
        <a:lstStyle/>
        <a:p>
          <a:endParaRPr lang="en-US"/>
        </a:p>
      </dgm:t>
    </dgm:pt>
    <dgm:pt modelId="{AB9D6BB1-A1C6-432A-B743-BC58A85E0D9C}">
      <dgm:prSet/>
      <dgm:spPr/>
      <dgm:t>
        <a:bodyPr/>
        <a:lstStyle/>
        <a:p>
          <a:r>
            <a:rPr lang="en-GB" b="0" i="0"/>
            <a:t>Continuous improvements</a:t>
          </a:r>
          <a:endParaRPr lang="en-US"/>
        </a:p>
      </dgm:t>
    </dgm:pt>
    <dgm:pt modelId="{2850DBE8-CD09-4D15-B7CB-02BD8FF8E2DB}" type="parTrans" cxnId="{1359A21B-F6F7-4965-BEC3-3EF13F6D6C7E}">
      <dgm:prSet/>
      <dgm:spPr/>
      <dgm:t>
        <a:bodyPr/>
        <a:lstStyle/>
        <a:p>
          <a:endParaRPr lang="en-US"/>
        </a:p>
      </dgm:t>
    </dgm:pt>
    <dgm:pt modelId="{F38E0242-643A-4453-B461-D1D51D944304}" type="sibTrans" cxnId="{1359A21B-F6F7-4965-BEC3-3EF13F6D6C7E}">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7">
        <dgm:presLayoutVars>
          <dgm:chMax val="0"/>
          <dgm:bulletEnabled val="1"/>
        </dgm:presLayoutVars>
      </dgm:prSet>
      <dgm:spPr/>
    </dgm:pt>
    <dgm:pt modelId="{E6742AB1-31A9-AD4C-8CA2-25323025784D}" type="pres">
      <dgm:prSet presAssocID="{30F0D6F5-DCFC-4107-8FA5-2DBB2C4DEAC8}" presName="spacer" presStyleCnt="0"/>
      <dgm:spPr/>
    </dgm:pt>
    <dgm:pt modelId="{65E12B6F-E65E-D342-83C9-11E978B2508E}" type="pres">
      <dgm:prSet presAssocID="{B9DDEABF-51F7-4C67-990C-8A06F84B88A5}" presName="parentText" presStyleLbl="node1" presStyleIdx="1" presStyleCnt="7">
        <dgm:presLayoutVars>
          <dgm:chMax val="0"/>
          <dgm:bulletEnabled val="1"/>
        </dgm:presLayoutVars>
      </dgm:prSet>
      <dgm:spPr/>
    </dgm:pt>
    <dgm:pt modelId="{435FD895-AF8E-B34B-89C3-753A319DE012}" type="pres">
      <dgm:prSet presAssocID="{EB69DF73-1DFD-422F-A18D-6992352F75DA}" presName="spacer" presStyleCnt="0"/>
      <dgm:spPr/>
    </dgm:pt>
    <dgm:pt modelId="{36A52494-7329-D444-AEF3-6C64D38DD206}" type="pres">
      <dgm:prSet presAssocID="{CB8EBF2E-FC8F-4C18-8FC0-FFD132CCF6BA}" presName="parentText" presStyleLbl="node1" presStyleIdx="2" presStyleCnt="7">
        <dgm:presLayoutVars>
          <dgm:chMax val="0"/>
          <dgm:bulletEnabled val="1"/>
        </dgm:presLayoutVars>
      </dgm:prSet>
      <dgm:spPr/>
    </dgm:pt>
    <dgm:pt modelId="{3F7365FC-6BF6-4642-9B63-C4425D406312}" type="pres">
      <dgm:prSet presAssocID="{38B75F10-B449-494B-81B2-E749FAD8BA21}" presName="spacer" presStyleCnt="0"/>
      <dgm:spPr/>
    </dgm:pt>
    <dgm:pt modelId="{055FD64A-D110-7B49-A8A9-9CF78ACD4AAC}" type="pres">
      <dgm:prSet presAssocID="{E4D3E839-90EF-406B-A01A-31C8B4CF83BE}" presName="parentText" presStyleLbl="node1" presStyleIdx="3" presStyleCnt="7">
        <dgm:presLayoutVars>
          <dgm:chMax val="0"/>
          <dgm:bulletEnabled val="1"/>
        </dgm:presLayoutVars>
      </dgm:prSet>
      <dgm:spPr/>
    </dgm:pt>
    <dgm:pt modelId="{9B306BD0-CBAF-6042-B05D-0DC9D882D93E}" type="pres">
      <dgm:prSet presAssocID="{15F5779F-6166-43F2-83C3-A4FAFB5BFB1A}" presName="spacer" presStyleCnt="0"/>
      <dgm:spPr/>
    </dgm:pt>
    <dgm:pt modelId="{4EBC0D99-B629-3A4A-8C59-4AB3BCF0A05E}" type="pres">
      <dgm:prSet presAssocID="{E238F04B-72E0-408B-99A8-3666D9110E00}" presName="parentText" presStyleLbl="node1" presStyleIdx="4" presStyleCnt="7">
        <dgm:presLayoutVars>
          <dgm:chMax val="0"/>
          <dgm:bulletEnabled val="1"/>
        </dgm:presLayoutVars>
      </dgm:prSet>
      <dgm:spPr/>
    </dgm:pt>
    <dgm:pt modelId="{79109F55-67CF-CB4C-B3E7-C5200B7C0431}" type="pres">
      <dgm:prSet presAssocID="{EC619510-BEFF-4060-9393-E821133E22D6}" presName="spacer" presStyleCnt="0"/>
      <dgm:spPr/>
    </dgm:pt>
    <dgm:pt modelId="{F781A14D-9F07-684A-A935-93FA3A60CADF}" type="pres">
      <dgm:prSet presAssocID="{BE36DDA7-66CC-4F7E-AB27-A63D598D6D73}" presName="parentText" presStyleLbl="node1" presStyleIdx="5" presStyleCnt="7">
        <dgm:presLayoutVars>
          <dgm:chMax val="0"/>
          <dgm:bulletEnabled val="1"/>
        </dgm:presLayoutVars>
      </dgm:prSet>
      <dgm:spPr/>
    </dgm:pt>
    <dgm:pt modelId="{352B1972-45B2-FE48-B77E-87470F858B68}" type="pres">
      <dgm:prSet presAssocID="{87CC6190-7286-4741-8A3F-DAFC815E843B}" presName="spacer" presStyleCnt="0"/>
      <dgm:spPr/>
    </dgm:pt>
    <dgm:pt modelId="{2F9E7049-3B6B-8E46-9CE3-FA3C3BD39718}" type="pres">
      <dgm:prSet presAssocID="{AB9D6BB1-A1C6-432A-B743-BC58A85E0D9C}" presName="parentText" presStyleLbl="node1" presStyleIdx="6" presStyleCnt="7">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489BBC19-0D45-424F-AF16-3959C88C7844}" type="presOf" srcId="{B9DDEABF-51F7-4C67-990C-8A06F84B88A5}" destId="{65E12B6F-E65E-D342-83C9-11E978B2508E}" srcOrd="0" destOrd="0" presId="urn:microsoft.com/office/officeart/2005/8/layout/vList2"/>
    <dgm:cxn modelId="{1359A21B-F6F7-4965-BEC3-3EF13F6D6C7E}" srcId="{67A65380-4E82-45CA-B297-418F83FE0602}" destId="{AB9D6BB1-A1C6-432A-B743-BC58A85E0D9C}" srcOrd="6" destOrd="0" parTransId="{2850DBE8-CD09-4D15-B7CB-02BD8FF8E2DB}" sibTransId="{F38E0242-643A-4453-B461-D1D51D944304}"/>
    <dgm:cxn modelId="{D3C56F4D-EB2D-944A-813F-AE1E38F72FBA}" type="presOf" srcId="{E4D3E839-90EF-406B-A01A-31C8B4CF83BE}" destId="{055FD64A-D110-7B49-A8A9-9CF78ACD4AAC}" srcOrd="0" destOrd="0" presId="urn:microsoft.com/office/officeart/2005/8/layout/vList2"/>
    <dgm:cxn modelId="{5E89465F-4132-8F48-A95A-00839B077817}" type="presOf" srcId="{CB8EBF2E-FC8F-4C18-8FC0-FFD132CCF6BA}" destId="{36A52494-7329-D444-AEF3-6C64D38DD206}" srcOrd="0" destOrd="0" presId="urn:microsoft.com/office/officeart/2005/8/layout/vList2"/>
    <dgm:cxn modelId="{325EB56B-8395-6F43-BA94-F3EDE1695C98}" type="presOf" srcId="{BE36DDA7-66CC-4F7E-AB27-A63D598D6D73}" destId="{F781A14D-9F07-684A-A935-93FA3A60CADF}" srcOrd="0" destOrd="0" presId="urn:microsoft.com/office/officeart/2005/8/layout/vList2"/>
    <dgm:cxn modelId="{1C1DB27B-0D4B-314A-A44E-762B901D05B9}" type="presOf" srcId="{AB9D6BB1-A1C6-432A-B743-BC58A85E0D9C}" destId="{2F9E7049-3B6B-8E46-9CE3-FA3C3BD39718}" srcOrd="0" destOrd="0" presId="urn:microsoft.com/office/officeart/2005/8/layout/vList2"/>
    <dgm:cxn modelId="{B851918A-34DF-431F-AA55-A255795BE7E4}" srcId="{67A65380-4E82-45CA-B297-418F83FE0602}" destId="{B9DDEABF-51F7-4C67-990C-8A06F84B88A5}" srcOrd="1" destOrd="0" parTransId="{4793C82E-FABC-4C3D-9A6B-A2FF571B0655}" sibTransId="{EB69DF73-1DFD-422F-A18D-6992352F75DA}"/>
    <dgm:cxn modelId="{4FF246A1-1CCC-4740-84C4-1109EFEE23D7}" srcId="{67A65380-4E82-45CA-B297-418F83FE0602}" destId="{E4D3E839-90EF-406B-A01A-31C8B4CF83BE}" srcOrd="3" destOrd="0" parTransId="{9EEF0F9D-A8E1-461D-9ED6-BB0DC4E79E51}" sibTransId="{15F5779F-6166-43F2-83C3-A4FAFB5BFB1A}"/>
    <dgm:cxn modelId="{3902B2B3-5BCC-4216-A4E5-3F8F520A3AD2}" srcId="{67A65380-4E82-45CA-B297-418F83FE0602}" destId="{BE36DDA7-66CC-4F7E-AB27-A63D598D6D73}" srcOrd="5" destOrd="0" parTransId="{C21F3740-171F-4F6E-ADF5-3BEF1C41834A}" sibTransId="{87CC6190-7286-4741-8A3F-DAFC815E843B}"/>
    <dgm:cxn modelId="{327373B6-47B1-384E-9F71-EA09EDBE5B3C}" type="presOf" srcId="{67A65380-4E82-45CA-B297-418F83FE0602}" destId="{83273EC6-9D3D-2B46-B751-2261258D6968}" srcOrd="0" destOrd="0" presId="urn:microsoft.com/office/officeart/2005/8/layout/vList2"/>
    <dgm:cxn modelId="{3D5F4EC6-890A-4D84-8AC0-965B4AED4B02}" srcId="{67A65380-4E82-45CA-B297-418F83FE0602}" destId="{CB8EBF2E-FC8F-4C18-8FC0-FFD132CCF6BA}" srcOrd="2" destOrd="0" parTransId="{91AB53DB-3815-4E71-80D8-F0FA4C6A86D8}" sibTransId="{38B75F10-B449-494B-81B2-E749FAD8BA21}"/>
    <dgm:cxn modelId="{D86E74C7-8329-054B-9FC7-52C9F53482CE}" type="presOf" srcId="{E238F04B-72E0-408B-99A8-3666D9110E00}" destId="{4EBC0D99-B629-3A4A-8C59-4AB3BCF0A05E}"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8E2A96E9-C47A-4146-A710-953407C59321}" srcId="{67A65380-4E82-45CA-B297-418F83FE0602}" destId="{E238F04B-72E0-408B-99A8-3666D9110E00}" srcOrd="4" destOrd="0" parTransId="{730FF8CB-25B6-41F3-A829-5C7E4E0DEBD4}" sibTransId="{EC619510-BEFF-4060-9393-E821133E22D6}"/>
    <dgm:cxn modelId="{14E5E9DD-7ACE-D445-AFE7-1F4837F67CAF}" type="presParOf" srcId="{83273EC6-9D3D-2B46-B751-2261258D6968}" destId="{DA4F44B6-CBBC-2341-BDEE-B809C31C8239}" srcOrd="0" destOrd="0" presId="urn:microsoft.com/office/officeart/2005/8/layout/vList2"/>
    <dgm:cxn modelId="{45FEA3BC-8928-E449-97EF-A7F9E9187DF6}" type="presParOf" srcId="{83273EC6-9D3D-2B46-B751-2261258D6968}" destId="{E6742AB1-31A9-AD4C-8CA2-25323025784D}" srcOrd="1" destOrd="0" presId="urn:microsoft.com/office/officeart/2005/8/layout/vList2"/>
    <dgm:cxn modelId="{95B45D53-A6C1-4C4B-9087-BEC14D754BCA}" type="presParOf" srcId="{83273EC6-9D3D-2B46-B751-2261258D6968}" destId="{65E12B6F-E65E-D342-83C9-11E978B2508E}" srcOrd="2" destOrd="0" presId="urn:microsoft.com/office/officeart/2005/8/layout/vList2"/>
    <dgm:cxn modelId="{07938615-F47F-D54B-8AC0-C93FD5AD7F86}" type="presParOf" srcId="{83273EC6-9D3D-2B46-B751-2261258D6968}" destId="{435FD895-AF8E-B34B-89C3-753A319DE012}" srcOrd="3" destOrd="0" presId="urn:microsoft.com/office/officeart/2005/8/layout/vList2"/>
    <dgm:cxn modelId="{54A8B974-C411-7B47-B8AB-C9A4EDA0121F}" type="presParOf" srcId="{83273EC6-9D3D-2B46-B751-2261258D6968}" destId="{36A52494-7329-D444-AEF3-6C64D38DD206}" srcOrd="4" destOrd="0" presId="urn:microsoft.com/office/officeart/2005/8/layout/vList2"/>
    <dgm:cxn modelId="{F75948EC-F80D-354A-9787-8BC8E642B2A0}" type="presParOf" srcId="{83273EC6-9D3D-2B46-B751-2261258D6968}" destId="{3F7365FC-6BF6-4642-9B63-C4425D406312}" srcOrd="5" destOrd="0" presId="urn:microsoft.com/office/officeart/2005/8/layout/vList2"/>
    <dgm:cxn modelId="{E67D692A-C165-D24A-A1E9-6433F6EBC9E3}" type="presParOf" srcId="{83273EC6-9D3D-2B46-B751-2261258D6968}" destId="{055FD64A-D110-7B49-A8A9-9CF78ACD4AAC}" srcOrd="6" destOrd="0" presId="urn:microsoft.com/office/officeart/2005/8/layout/vList2"/>
    <dgm:cxn modelId="{CAD68791-598F-3542-BAE6-14A30B583556}" type="presParOf" srcId="{83273EC6-9D3D-2B46-B751-2261258D6968}" destId="{9B306BD0-CBAF-6042-B05D-0DC9D882D93E}" srcOrd="7" destOrd="0" presId="urn:microsoft.com/office/officeart/2005/8/layout/vList2"/>
    <dgm:cxn modelId="{4A5440B6-833B-A44D-805F-02AB8E145B2B}" type="presParOf" srcId="{83273EC6-9D3D-2B46-B751-2261258D6968}" destId="{4EBC0D99-B629-3A4A-8C59-4AB3BCF0A05E}" srcOrd="8" destOrd="0" presId="urn:microsoft.com/office/officeart/2005/8/layout/vList2"/>
    <dgm:cxn modelId="{D4360813-CEA4-AA4D-AAB5-379A5503EA0C}" type="presParOf" srcId="{83273EC6-9D3D-2B46-B751-2261258D6968}" destId="{79109F55-67CF-CB4C-B3E7-C5200B7C0431}" srcOrd="9" destOrd="0" presId="urn:microsoft.com/office/officeart/2005/8/layout/vList2"/>
    <dgm:cxn modelId="{5604328D-9BB2-1345-B9CF-B6F308D985CC}" type="presParOf" srcId="{83273EC6-9D3D-2B46-B751-2261258D6968}" destId="{F781A14D-9F07-684A-A935-93FA3A60CADF}" srcOrd="10" destOrd="0" presId="urn:microsoft.com/office/officeart/2005/8/layout/vList2"/>
    <dgm:cxn modelId="{E165B0CF-EB94-D542-BC6B-C8165C59F70C}" type="presParOf" srcId="{83273EC6-9D3D-2B46-B751-2261258D6968}" destId="{352B1972-45B2-FE48-B77E-87470F858B68}" srcOrd="11" destOrd="0" presId="urn:microsoft.com/office/officeart/2005/8/layout/vList2"/>
    <dgm:cxn modelId="{BB3AEB09-3B60-3A4D-A20E-28F2D857F7D9}" type="presParOf" srcId="{83273EC6-9D3D-2B46-B751-2261258D6968}" destId="{2F9E7049-3B6B-8E46-9CE3-FA3C3BD39718}"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Real-time sequencing</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Long reads</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A65380-4E82-45CA-B297-418F83FE060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583BE2-13A8-4958-9208-D296183E0C33}">
      <dgm:prSet/>
      <dgm:spPr/>
      <dgm:t>
        <a:bodyPr/>
        <a:lstStyle/>
        <a:p>
          <a:r>
            <a:rPr lang="en-GB" b="0" i="0" dirty="0"/>
            <a:t>Detection of base modifications</a:t>
          </a:r>
          <a:endParaRPr lang="en-US" dirty="0"/>
        </a:p>
      </dgm:t>
    </dgm:pt>
    <dgm:pt modelId="{A56F96AD-0AE9-40FC-A017-253D1DEDA774}" type="parTrans" cxnId="{49678917-EB23-4CC7-BAA0-5666C0668AAC}">
      <dgm:prSet/>
      <dgm:spPr/>
      <dgm:t>
        <a:bodyPr/>
        <a:lstStyle/>
        <a:p>
          <a:endParaRPr lang="en-US"/>
        </a:p>
      </dgm:t>
    </dgm:pt>
    <dgm:pt modelId="{30F0D6F5-DCFC-4107-8FA5-2DBB2C4DEAC8}" type="sibTrans" cxnId="{49678917-EB23-4CC7-BAA0-5666C0668AAC}">
      <dgm:prSet/>
      <dgm:spPr/>
      <dgm:t>
        <a:bodyPr/>
        <a:lstStyle/>
        <a:p>
          <a:endParaRPr lang="en-US"/>
        </a:p>
      </dgm:t>
    </dgm:pt>
    <dgm:pt modelId="{83273EC6-9D3D-2B46-B751-2261258D6968}" type="pres">
      <dgm:prSet presAssocID="{67A65380-4E82-45CA-B297-418F83FE0602}" presName="linear" presStyleCnt="0">
        <dgm:presLayoutVars>
          <dgm:animLvl val="lvl"/>
          <dgm:resizeHandles val="exact"/>
        </dgm:presLayoutVars>
      </dgm:prSet>
      <dgm:spPr/>
    </dgm:pt>
    <dgm:pt modelId="{DA4F44B6-CBBC-2341-BDEE-B809C31C8239}" type="pres">
      <dgm:prSet presAssocID="{9E583BE2-13A8-4958-9208-D296183E0C33}" presName="parentText" presStyleLbl="node1" presStyleIdx="0" presStyleCnt="1" custScaleX="74640" custScaleY="66588" custLinFactY="-19329" custLinFactNeighborX="-1852" custLinFactNeighborY="-100000">
        <dgm:presLayoutVars>
          <dgm:chMax val="0"/>
          <dgm:bulletEnabled val="1"/>
        </dgm:presLayoutVars>
      </dgm:prSet>
      <dgm:spPr/>
    </dgm:pt>
  </dgm:ptLst>
  <dgm:cxnLst>
    <dgm:cxn modelId="{49678917-EB23-4CC7-BAA0-5666C0668AAC}" srcId="{67A65380-4E82-45CA-B297-418F83FE0602}" destId="{9E583BE2-13A8-4958-9208-D296183E0C33}" srcOrd="0" destOrd="0" parTransId="{A56F96AD-0AE9-40FC-A017-253D1DEDA774}" sibTransId="{30F0D6F5-DCFC-4107-8FA5-2DBB2C4DEAC8}"/>
    <dgm:cxn modelId="{327373B6-47B1-384E-9F71-EA09EDBE5B3C}" type="presOf" srcId="{67A65380-4E82-45CA-B297-418F83FE0602}" destId="{83273EC6-9D3D-2B46-B751-2261258D6968}" srcOrd="0" destOrd="0" presId="urn:microsoft.com/office/officeart/2005/8/layout/vList2"/>
    <dgm:cxn modelId="{9AAC25D0-FF04-694D-8D91-F01CA42C15DF}" type="presOf" srcId="{9E583BE2-13A8-4958-9208-D296183E0C33}" destId="{DA4F44B6-CBBC-2341-BDEE-B809C31C8239}" srcOrd="0" destOrd="0" presId="urn:microsoft.com/office/officeart/2005/8/layout/vList2"/>
    <dgm:cxn modelId="{14E5E9DD-7ACE-D445-AFE7-1F4837F67CAF}" type="presParOf" srcId="{83273EC6-9D3D-2B46-B751-2261258D6968}" destId="{DA4F44B6-CBBC-2341-BDEE-B809C31C8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9E5A16-F2CE-43C2-A6CE-483E2A8A6A99}" type="doc">
      <dgm:prSet loTypeId="urn:microsoft.com/office/officeart/2005/8/layout/hierarchy1" loCatId="hierarchy" qsTypeId="urn:microsoft.com/office/officeart/2005/8/quickstyle/simple5" qsCatId="simple" csTypeId="urn:microsoft.com/office/officeart/2005/8/colors/accent3_2" csCatId="accent3" phldr="1"/>
      <dgm:spPr/>
      <dgm:t>
        <a:bodyPr/>
        <a:lstStyle/>
        <a:p>
          <a:endParaRPr lang="en-US"/>
        </a:p>
      </dgm:t>
    </dgm:pt>
    <dgm:pt modelId="{BA0FE7DB-069A-4723-AAE5-C3CBDFCF6FFD}">
      <dgm:prSet custT="1"/>
      <dgm:spPr/>
      <dgm:t>
        <a:bodyPr/>
        <a:lstStyle/>
        <a:p>
          <a:r>
            <a:rPr lang="en-US" sz="2400" dirty="0"/>
            <a:t>Error rate</a:t>
          </a:r>
        </a:p>
      </dgm:t>
    </dgm:pt>
    <dgm:pt modelId="{F6ED4FA3-2AA1-4AC8-BBE2-46F0012D1AEC}" type="parTrans" cxnId="{33019F92-A1BC-4513-9282-2FC143A46823}">
      <dgm:prSet/>
      <dgm:spPr/>
      <dgm:t>
        <a:bodyPr/>
        <a:lstStyle/>
        <a:p>
          <a:endParaRPr lang="en-US" sz="1200"/>
        </a:p>
      </dgm:t>
    </dgm:pt>
    <dgm:pt modelId="{CA82AEA0-60BB-4F79-8BC7-C0539EDE846E}" type="sibTrans" cxnId="{33019F92-A1BC-4513-9282-2FC143A46823}">
      <dgm:prSet/>
      <dgm:spPr/>
      <dgm:t>
        <a:bodyPr/>
        <a:lstStyle/>
        <a:p>
          <a:endParaRPr lang="en-US" sz="1200"/>
        </a:p>
      </dgm:t>
    </dgm:pt>
    <dgm:pt modelId="{00269701-7EE0-4F71-9789-E05FEB6B5BD1}">
      <dgm:prSet custT="1"/>
      <dgm:spPr/>
      <dgm:t>
        <a:bodyPr/>
        <a:lstStyle/>
        <a:p>
          <a:r>
            <a:rPr lang="en-US" sz="2400" dirty="0"/>
            <a:t>Insertion and deletion errors</a:t>
          </a:r>
        </a:p>
      </dgm:t>
    </dgm:pt>
    <dgm:pt modelId="{4E0E28EA-88BC-4B0A-B33C-DB3FE7C0A78A}" type="parTrans" cxnId="{8EB9A283-457B-407B-B760-ED3A00BEA07F}">
      <dgm:prSet/>
      <dgm:spPr/>
      <dgm:t>
        <a:bodyPr/>
        <a:lstStyle/>
        <a:p>
          <a:endParaRPr lang="en-US" sz="1200"/>
        </a:p>
      </dgm:t>
    </dgm:pt>
    <dgm:pt modelId="{7AAB2BE3-418A-4214-B56D-D4D7BBA04EEF}" type="sibTrans" cxnId="{8EB9A283-457B-407B-B760-ED3A00BEA07F}">
      <dgm:prSet/>
      <dgm:spPr/>
      <dgm:t>
        <a:bodyPr/>
        <a:lstStyle/>
        <a:p>
          <a:endParaRPr lang="en-US" sz="1200"/>
        </a:p>
      </dgm:t>
    </dgm:pt>
    <dgm:pt modelId="{F66E07F2-FDBB-48C6-88EA-9577F0709911}">
      <dgm:prSet custT="1"/>
      <dgm:spPr/>
      <dgm:t>
        <a:bodyPr/>
        <a:lstStyle/>
        <a:p>
          <a:r>
            <a:rPr lang="en-GB" sz="2400" i="0"/>
            <a:t>Complex data analysis</a:t>
          </a:r>
          <a:endParaRPr lang="en-US" sz="2400"/>
        </a:p>
      </dgm:t>
    </dgm:pt>
    <dgm:pt modelId="{5DC9DABE-69EA-49E4-83DC-A46FFF5EB953}" type="parTrans" cxnId="{A1F21A14-4C52-41AA-A84D-D5A0643E32A3}">
      <dgm:prSet/>
      <dgm:spPr/>
      <dgm:t>
        <a:bodyPr/>
        <a:lstStyle/>
        <a:p>
          <a:endParaRPr lang="en-US" sz="1200"/>
        </a:p>
      </dgm:t>
    </dgm:pt>
    <dgm:pt modelId="{ADF2ACFD-79EE-459A-9252-9F68EE45ED45}" type="sibTrans" cxnId="{A1F21A14-4C52-41AA-A84D-D5A0643E32A3}">
      <dgm:prSet/>
      <dgm:spPr/>
      <dgm:t>
        <a:bodyPr/>
        <a:lstStyle/>
        <a:p>
          <a:endParaRPr lang="en-US" sz="1200"/>
        </a:p>
      </dgm:t>
    </dgm:pt>
    <dgm:pt modelId="{6CD6E03A-2042-C349-8B27-EF772437A85B}">
      <dgm:prSet custT="1"/>
      <dgm:spPr/>
      <dgm:t>
        <a:bodyPr/>
        <a:lstStyle/>
        <a:p>
          <a:r>
            <a:rPr lang="en-US" sz="2400" dirty="0"/>
            <a:t>Homopolymers</a:t>
          </a:r>
        </a:p>
      </dgm:t>
    </dgm:pt>
    <dgm:pt modelId="{0499F55B-039D-0B44-BFE9-B88E8FD947D3}" type="parTrans" cxnId="{9C92B34F-5DC7-CE4A-A36D-5DCE03B4F4B6}">
      <dgm:prSet/>
      <dgm:spPr/>
      <dgm:t>
        <a:bodyPr/>
        <a:lstStyle/>
        <a:p>
          <a:endParaRPr lang="en-GB" sz="1600"/>
        </a:p>
      </dgm:t>
    </dgm:pt>
    <dgm:pt modelId="{321F485A-0DAE-484F-8831-79A87D7FE43D}" type="sibTrans" cxnId="{9C92B34F-5DC7-CE4A-A36D-5DCE03B4F4B6}">
      <dgm:prSet/>
      <dgm:spPr/>
      <dgm:t>
        <a:bodyPr/>
        <a:lstStyle/>
        <a:p>
          <a:endParaRPr lang="en-GB" sz="1600"/>
        </a:p>
      </dgm:t>
    </dgm:pt>
    <dgm:pt modelId="{5E41E62F-69B9-5940-8111-669BA0E8A907}" type="pres">
      <dgm:prSet presAssocID="{0F9E5A16-F2CE-43C2-A6CE-483E2A8A6A99}" presName="hierChild1" presStyleCnt="0">
        <dgm:presLayoutVars>
          <dgm:chPref val="1"/>
          <dgm:dir/>
          <dgm:animOne val="branch"/>
          <dgm:animLvl val="lvl"/>
          <dgm:resizeHandles/>
        </dgm:presLayoutVars>
      </dgm:prSet>
      <dgm:spPr/>
    </dgm:pt>
    <dgm:pt modelId="{E8FAC1F0-1F17-2647-8CF7-6B88D6CB4CD7}" type="pres">
      <dgm:prSet presAssocID="{BA0FE7DB-069A-4723-AAE5-C3CBDFCF6FFD}" presName="hierRoot1" presStyleCnt="0"/>
      <dgm:spPr/>
    </dgm:pt>
    <dgm:pt modelId="{C1F7AC93-DF3A-E34F-A543-2389B0060037}" type="pres">
      <dgm:prSet presAssocID="{BA0FE7DB-069A-4723-AAE5-C3CBDFCF6FFD}" presName="composite" presStyleCnt="0"/>
      <dgm:spPr/>
    </dgm:pt>
    <dgm:pt modelId="{419C411E-5BA7-F941-BEBD-10B28D11359C}" type="pres">
      <dgm:prSet presAssocID="{BA0FE7DB-069A-4723-AAE5-C3CBDFCF6FFD}" presName="background" presStyleLbl="node0" presStyleIdx="0" presStyleCnt="4"/>
      <dgm:spPr/>
    </dgm:pt>
    <dgm:pt modelId="{2C243F74-9604-1849-B1F1-2FE3C706C42C}" type="pres">
      <dgm:prSet presAssocID="{BA0FE7DB-069A-4723-AAE5-C3CBDFCF6FFD}" presName="text" presStyleLbl="fgAcc0" presStyleIdx="0" presStyleCnt="4">
        <dgm:presLayoutVars>
          <dgm:chPref val="3"/>
        </dgm:presLayoutVars>
      </dgm:prSet>
      <dgm:spPr/>
    </dgm:pt>
    <dgm:pt modelId="{1596397C-4F01-3C4A-A6D9-BD427BBD99B9}" type="pres">
      <dgm:prSet presAssocID="{BA0FE7DB-069A-4723-AAE5-C3CBDFCF6FFD}" presName="hierChild2" presStyleCnt="0"/>
      <dgm:spPr/>
    </dgm:pt>
    <dgm:pt modelId="{1504D5CF-589D-874A-8E5E-6173E501B95A}" type="pres">
      <dgm:prSet presAssocID="{00269701-7EE0-4F71-9789-E05FEB6B5BD1}" presName="hierRoot1" presStyleCnt="0"/>
      <dgm:spPr/>
    </dgm:pt>
    <dgm:pt modelId="{60616263-A827-9E45-A05A-6E74FB4A4907}" type="pres">
      <dgm:prSet presAssocID="{00269701-7EE0-4F71-9789-E05FEB6B5BD1}" presName="composite" presStyleCnt="0"/>
      <dgm:spPr/>
    </dgm:pt>
    <dgm:pt modelId="{821A8956-FEF9-A341-8DC8-4CF5DB979028}" type="pres">
      <dgm:prSet presAssocID="{00269701-7EE0-4F71-9789-E05FEB6B5BD1}" presName="background" presStyleLbl="node0" presStyleIdx="1" presStyleCnt="4"/>
      <dgm:spPr/>
    </dgm:pt>
    <dgm:pt modelId="{4A396AD6-8E85-534E-923F-EB8678CF00AC}" type="pres">
      <dgm:prSet presAssocID="{00269701-7EE0-4F71-9789-E05FEB6B5BD1}" presName="text" presStyleLbl="fgAcc0" presStyleIdx="1" presStyleCnt="4">
        <dgm:presLayoutVars>
          <dgm:chPref val="3"/>
        </dgm:presLayoutVars>
      </dgm:prSet>
      <dgm:spPr/>
    </dgm:pt>
    <dgm:pt modelId="{1E13D730-DFF4-BC45-A3DF-D417A230B11B}" type="pres">
      <dgm:prSet presAssocID="{00269701-7EE0-4F71-9789-E05FEB6B5BD1}" presName="hierChild2" presStyleCnt="0"/>
      <dgm:spPr/>
    </dgm:pt>
    <dgm:pt modelId="{6E921518-82A2-FE45-835D-75C54F283E8D}" type="pres">
      <dgm:prSet presAssocID="{6CD6E03A-2042-C349-8B27-EF772437A85B}" presName="hierRoot1" presStyleCnt="0"/>
      <dgm:spPr/>
    </dgm:pt>
    <dgm:pt modelId="{1C99829A-9AD8-6045-A160-11E5C56A96A4}" type="pres">
      <dgm:prSet presAssocID="{6CD6E03A-2042-C349-8B27-EF772437A85B}" presName="composite" presStyleCnt="0"/>
      <dgm:spPr/>
    </dgm:pt>
    <dgm:pt modelId="{38392042-B802-1D4A-86F2-5B420A14F2E2}" type="pres">
      <dgm:prSet presAssocID="{6CD6E03A-2042-C349-8B27-EF772437A85B}" presName="background" presStyleLbl="node0" presStyleIdx="2" presStyleCnt="4"/>
      <dgm:spPr/>
    </dgm:pt>
    <dgm:pt modelId="{63DC35EB-9F52-DA47-AF86-5A486BB2C374}" type="pres">
      <dgm:prSet presAssocID="{6CD6E03A-2042-C349-8B27-EF772437A85B}" presName="text" presStyleLbl="fgAcc0" presStyleIdx="2" presStyleCnt="4">
        <dgm:presLayoutVars>
          <dgm:chPref val="3"/>
        </dgm:presLayoutVars>
      </dgm:prSet>
      <dgm:spPr/>
    </dgm:pt>
    <dgm:pt modelId="{8EB41EC2-F2C4-8347-9478-9E43ECB7863B}" type="pres">
      <dgm:prSet presAssocID="{6CD6E03A-2042-C349-8B27-EF772437A85B}" presName="hierChild2" presStyleCnt="0"/>
      <dgm:spPr/>
    </dgm:pt>
    <dgm:pt modelId="{79BE5395-0D8A-C94B-AAF3-070D0EE92A8D}" type="pres">
      <dgm:prSet presAssocID="{F66E07F2-FDBB-48C6-88EA-9577F0709911}" presName="hierRoot1" presStyleCnt="0"/>
      <dgm:spPr/>
    </dgm:pt>
    <dgm:pt modelId="{724AB0FC-BEC5-354E-9F16-DB93278CBD20}" type="pres">
      <dgm:prSet presAssocID="{F66E07F2-FDBB-48C6-88EA-9577F0709911}" presName="composite" presStyleCnt="0"/>
      <dgm:spPr/>
    </dgm:pt>
    <dgm:pt modelId="{E035994E-55FA-3144-AA2D-DCB568E9AA02}" type="pres">
      <dgm:prSet presAssocID="{F66E07F2-FDBB-48C6-88EA-9577F0709911}" presName="background" presStyleLbl="node0" presStyleIdx="3" presStyleCnt="4"/>
      <dgm:spPr/>
    </dgm:pt>
    <dgm:pt modelId="{36537F46-DF75-3140-9A08-8C958D11A0E8}" type="pres">
      <dgm:prSet presAssocID="{F66E07F2-FDBB-48C6-88EA-9577F0709911}" presName="text" presStyleLbl="fgAcc0" presStyleIdx="3" presStyleCnt="4">
        <dgm:presLayoutVars>
          <dgm:chPref val="3"/>
        </dgm:presLayoutVars>
      </dgm:prSet>
      <dgm:spPr/>
    </dgm:pt>
    <dgm:pt modelId="{64EDB4BA-0157-F247-AE92-55F54FFB3D7C}" type="pres">
      <dgm:prSet presAssocID="{F66E07F2-FDBB-48C6-88EA-9577F0709911}" presName="hierChild2" presStyleCnt="0"/>
      <dgm:spPr/>
    </dgm:pt>
  </dgm:ptLst>
  <dgm:cxnLst>
    <dgm:cxn modelId="{A1F21A14-4C52-41AA-A84D-D5A0643E32A3}" srcId="{0F9E5A16-F2CE-43C2-A6CE-483E2A8A6A99}" destId="{F66E07F2-FDBB-48C6-88EA-9577F0709911}" srcOrd="3" destOrd="0" parTransId="{5DC9DABE-69EA-49E4-83DC-A46FFF5EB953}" sibTransId="{ADF2ACFD-79EE-459A-9252-9F68EE45ED45}"/>
    <dgm:cxn modelId="{33B4D22E-1974-6149-9D2C-4945BDE9F3BD}" type="presOf" srcId="{00269701-7EE0-4F71-9789-E05FEB6B5BD1}" destId="{4A396AD6-8E85-534E-923F-EB8678CF00AC}" srcOrd="0" destOrd="0" presId="urn:microsoft.com/office/officeart/2005/8/layout/hierarchy1"/>
    <dgm:cxn modelId="{B9CF0646-CB98-0848-B485-F959C76DDE46}" type="presOf" srcId="{F66E07F2-FDBB-48C6-88EA-9577F0709911}" destId="{36537F46-DF75-3140-9A08-8C958D11A0E8}" srcOrd="0" destOrd="0" presId="urn:microsoft.com/office/officeart/2005/8/layout/hierarchy1"/>
    <dgm:cxn modelId="{9C92B34F-5DC7-CE4A-A36D-5DCE03B4F4B6}" srcId="{0F9E5A16-F2CE-43C2-A6CE-483E2A8A6A99}" destId="{6CD6E03A-2042-C349-8B27-EF772437A85B}" srcOrd="2" destOrd="0" parTransId="{0499F55B-039D-0B44-BFE9-B88E8FD947D3}" sibTransId="{321F485A-0DAE-484F-8831-79A87D7FE43D}"/>
    <dgm:cxn modelId="{8EB9A283-457B-407B-B760-ED3A00BEA07F}" srcId="{0F9E5A16-F2CE-43C2-A6CE-483E2A8A6A99}" destId="{00269701-7EE0-4F71-9789-E05FEB6B5BD1}" srcOrd="1" destOrd="0" parTransId="{4E0E28EA-88BC-4B0A-B33C-DB3FE7C0A78A}" sibTransId="{7AAB2BE3-418A-4214-B56D-D4D7BBA04EEF}"/>
    <dgm:cxn modelId="{80411A8B-AF19-4B43-AA76-72D82F51A303}" type="presOf" srcId="{6CD6E03A-2042-C349-8B27-EF772437A85B}" destId="{63DC35EB-9F52-DA47-AF86-5A486BB2C374}" srcOrd="0" destOrd="0" presId="urn:microsoft.com/office/officeart/2005/8/layout/hierarchy1"/>
    <dgm:cxn modelId="{38F0828E-E918-E849-A906-D3E510582A7C}" type="presOf" srcId="{0F9E5A16-F2CE-43C2-A6CE-483E2A8A6A99}" destId="{5E41E62F-69B9-5940-8111-669BA0E8A907}" srcOrd="0" destOrd="0" presId="urn:microsoft.com/office/officeart/2005/8/layout/hierarchy1"/>
    <dgm:cxn modelId="{33019F92-A1BC-4513-9282-2FC143A46823}" srcId="{0F9E5A16-F2CE-43C2-A6CE-483E2A8A6A99}" destId="{BA0FE7DB-069A-4723-AAE5-C3CBDFCF6FFD}" srcOrd="0" destOrd="0" parTransId="{F6ED4FA3-2AA1-4AC8-BBE2-46F0012D1AEC}" sibTransId="{CA82AEA0-60BB-4F79-8BC7-C0539EDE846E}"/>
    <dgm:cxn modelId="{756143DF-5122-0540-B63C-AE2AF07F770C}" type="presOf" srcId="{BA0FE7DB-069A-4723-AAE5-C3CBDFCF6FFD}" destId="{2C243F74-9604-1849-B1F1-2FE3C706C42C}" srcOrd="0" destOrd="0" presId="urn:microsoft.com/office/officeart/2005/8/layout/hierarchy1"/>
    <dgm:cxn modelId="{6DC79104-B34C-3F4B-9262-25B4579C9CD6}" type="presParOf" srcId="{5E41E62F-69B9-5940-8111-669BA0E8A907}" destId="{E8FAC1F0-1F17-2647-8CF7-6B88D6CB4CD7}" srcOrd="0" destOrd="0" presId="urn:microsoft.com/office/officeart/2005/8/layout/hierarchy1"/>
    <dgm:cxn modelId="{8E712733-802D-C541-9D8A-8E1AC4CE68D7}" type="presParOf" srcId="{E8FAC1F0-1F17-2647-8CF7-6B88D6CB4CD7}" destId="{C1F7AC93-DF3A-E34F-A543-2389B0060037}" srcOrd="0" destOrd="0" presId="urn:microsoft.com/office/officeart/2005/8/layout/hierarchy1"/>
    <dgm:cxn modelId="{74D0D853-401E-5447-9725-0E3C6AA5CA38}" type="presParOf" srcId="{C1F7AC93-DF3A-E34F-A543-2389B0060037}" destId="{419C411E-5BA7-F941-BEBD-10B28D11359C}" srcOrd="0" destOrd="0" presId="urn:microsoft.com/office/officeart/2005/8/layout/hierarchy1"/>
    <dgm:cxn modelId="{F20361C7-C883-124E-B13C-BA624479C29A}" type="presParOf" srcId="{C1F7AC93-DF3A-E34F-A543-2389B0060037}" destId="{2C243F74-9604-1849-B1F1-2FE3C706C42C}" srcOrd="1" destOrd="0" presId="urn:microsoft.com/office/officeart/2005/8/layout/hierarchy1"/>
    <dgm:cxn modelId="{42B0B99A-4F88-9942-B5E4-A00020111748}" type="presParOf" srcId="{E8FAC1F0-1F17-2647-8CF7-6B88D6CB4CD7}" destId="{1596397C-4F01-3C4A-A6D9-BD427BBD99B9}" srcOrd="1" destOrd="0" presId="urn:microsoft.com/office/officeart/2005/8/layout/hierarchy1"/>
    <dgm:cxn modelId="{5DFB6A1C-E8A2-DE4B-BEF5-D93DE9EFEB42}" type="presParOf" srcId="{5E41E62F-69B9-5940-8111-669BA0E8A907}" destId="{1504D5CF-589D-874A-8E5E-6173E501B95A}" srcOrd="1" destOrd="0" presId="urn:microsoft.com/office/officeart/2005/8/layout/hierarchy1"/>
    <dgm:cxn modelId="{490A9FEA-33EC-9445-8031-C697AEDA08F1}" type="presParOf" srcId="{1504D5CF-589D-874A-8E5E-6173E501B95A}" destId="{60616263-A827-9E45-A05A-6E74FB4A4907}" srcOrd="0" destOrd="0" presId="urn:microsoft.com/office/officeart/2005/8/layout/hierarchy1"/>
    <dgm:cxn modelId="{3BAEFFD2-E7A5-034D-947B-FB0DB9B2D8B0}" type="presParOf" srcId="{60616263-A827-9E45-A05A-6E74FB4A4907}" destId="{821A8956-FEF9-A341-8DC8-4CF5DB979028}" srcOrd="0" destOrd="0" presId="urn:microsoft.com/office/officeart/2005/8/layout/hierarchy1"/>
    <dgm:cxn modelId="{98D700BD-D625-4E4C-A25D-565A5DBF1A92}" type="presParOf" srcId="{60616263-A827-9E45-A05A-6E74FB4A4907}" destId="{4A396AD6-8E85-534E-923F-EB8678CF00AC}" srcOrd="1" destOrd="0" presId="urn:microsoft.com/office/officeart/2005/8/layout/hierarchy1"/>
    <dgm:cxn modelId="{EEAED6EC-FBDF-9F42-8A30-D7B35E49DB46}" type="presParOf" srcId="{1504D5CF-589D-874A-8E5E-6173E501B95A}" destId="{1E13D730-DFF4-BC45-A3DF-D417A230B11B}" srcOrd="1" destOrd="0" presId="urn:microsoft.com/office/officeart/2005/8/layout/hierarchy1"/>
    <dgm:cxn modelId="{7D05A8FD-8DF9-3547-A269-FA9380BBD893}" type="presParOf" srcId="{5E41E62F-69B9-5940-8111-669BA0E8A907}" destId="{6E921518-82A2-FE45-835D-75C54F283E8D}" srcOrd="2" destOrd="0" presId="urn:microsoft.com/office/officeart/2005/8/layout/hierarchy1"/>
    <dgm:cxn modelId="{6A123D7E-E82D-7D41-916B-549FF3565301}" type="presParOf" srcId="{6E921518-82A2-FE45-835D-75C54F283E8D}" destId="{1C99829A-9AD8-6045-A160-11E5C56A96A4}" srcOrd="0" destOrd="0" presId="urn:microsoft.com/office/officeart/2005/8/layout/hierarchy1"/>
    <dgm:cxn modelId="{C704F9DA-3570-E248-81A0-8F1D66AF8233}" type="presParOf" srcId="{1C99829A-9AD8-6045-A160-11E5C56A96A4}" destId="{38392042-B802-1D4A-86F2-5B420A14F2E2}" srcOrd="0" destOrd="0" presId="urn:microsoft.com/office/officeart/2005/8/layout/hierarchy1"/>
    <dgm:cxn modelId="{6FC3C11A-E2FA-7E41-82DA-4813D76B8854}" type="presParOf" srcId="{1C99829A-9AD8-6045-A160-11E5C56A96A4}" destId="{63DC35EB-9F52-DA47-AF86-5A486BB2C374}" srcOrd="1" destOrd="0" presId="urn:microsoft.com/office/officeart/2005/8/layout/hierarchy1"/>
    <dgm:cxn modelId="{8BB3A20B-CFC0-1844-97C6-C069EDF6BD52}" type="presParOf" srcId="{6E921518-82A2-FE45-835D-75C54F283E8D}" destId="{8EB41EC2-F2C4-8347-9478-9E43ECB7863B}" srcOrd="1" destOrd="0" presId="urn:microsoft.com/office/officeart/2005/8/layout/hierarchy1"/>
    <dgm:cxn modelId="{FF24A59C-4708-684E-8CFB-46B813A98454}" type="presParOf" srcId="{5E41E62F-69B9-5940-8111-669BA0E8A907}" destId="{79BE5395-0D8A-C94B-AAF3-070D0EE92A8D}" srcOrd="3" destOrd="0" presId="urn:microsoft.com/office/officeart/2005/8/layout/hierarchy1"/>
    <dgm:cxn modelId="{16D3B661-5D8C-104E-8A29-FE7BA7C1D642}" type="presParOf" srcId="{79BE5395-0D8A-C94B-AAF3-070D0EE92A8D}" destId="{724AB0FC-BEC5-354E-9F16-DB93278CBD20}" srcOrd="0" destOrd="0" presId="urn:microsoft.com/office/officeart/2005/8/layout/hierarchy1"/>
    <dgm:cxn modelId="{98EDF82C-0F0A-0A4F-B206-56A9E1DD9077}" type="presParOf" srcId="{724AB0FC-BEC5-354E-9F16-DB93278CBD20}" destId="{E035994E-55FA-3144-AA2D-DCB568E9AA02}" srcOrd="0" destOrd="0" presId="urn:microsoft.com/office/officeart/2005/8/layout/hierarchy1"/>
    <dgm:cxn modelId="{13E3A318-CBBB-C048-866E-49CF0F29D25A}" type="presParOf" srcId="{724AB0FC-BEC5-354E-9F16-DB93278CBD20}" destId="{36537F46-DF75-3140-9A08-8C958D11A0E8}" srcOrd="1" destOrd="0" presId="urn:microsoft.com/office/officeart/2005/8/layout/hierarchy1"/>
    <dgm:cxn modelId="{1523E5BD-8838-CF40-B98F-2F606576F5D1}" type="presParOf" srcId="{79BE5395-0D8A-C94B-AAF3-070D0EE92A8D}" destId="{64EDB4BA-0157-F247-AE92-55F54FFB3D7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D90A09-1CE1-8842-AE9C-86BE26EE8BC8}"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9897BF1B-A657-BC46-B320-3484EE54669A}">
      <dgm:prSet phldrT="[Text]"/>
      <dgm:spPr/>
      <dgm:t>
        <a:bodyPr/>
        <a:lstStyle/>
        <a:p>
          <a:r>
            <a:rPr lang="en-GB" dirty="0"/>
            <a:t>Higher yields</a:t>
          </a:r>
        </a:p>
      </dgm:t>
    </dgm:pt>
    <dgm:pt modelId="{76DC7EAA-9187-D847-A9D2-6B466869DE2A}" type="parTrans" cxnId="{3A46DA86-78BB-9745-A2DF-A3B48BF960AB}">
      <dgm:prSet/>
      <dgm:spPr/>
      <dgm:t>
        <a:bodyPr/>
        <a:lstStyle/>
        <a:p>
          <a:endParaRPr lang="en-GB"/>
        </a:p>
      </dgm:t>
    </dgm:pt>
    <dgm:pt modelId="{195D4134-B5F4-FF45-A4D4-33214E7E3787}" type="sibTrans" cxnId="{3A46DA86-78BB-9745-A2DF-A3B48BF960AB}">
      <dgm:prSet/>
      <dgm:spPr/>
      <dgm:t>
        <a:bodyPr/>
        <a:lstStyle/>
        <a:p>
          <a:endParaRPr lang="en-GB"/>
        </a:p>
      </dgm:t>
    </dgm:pt>
    <dgm:pt modelId="{37B10B01-1F78-9541-B61F-218D3CB7DF7C}">
      <dgm:prSet phldrT="[Text]"/>
      <dgm:spPr/>
      <dgm:t>
        <a:bodyPr/>
        <a:lstStyle/>
        <a:p>
          <a:r>
            <a:rPr lang="en-GB" dirty="0"/>
            <a:t>Faster experiment</a:t>
          </a:r>
        </a:p>
      </dgm:t>
    </dgm:pt>
    <dgm:pt modelId="{6C04AF79-9090-6C41-B25B-DB779F6C8805}" type="parTrans" cxnId="{5F4A0C8D-B16A-9C41-AD10-74B997F5A22E}">
      <dgm:prSet/>
      <dgm:spPr/>
      <dgm:t>
        <a:bodyPr/>
        <a:lstStyle/>
        <a:p>
          <a:endParaRPr lang="en-GB"/>
        </a:p>
      </dgm:t>
    </dgm:pt>
    <dgm:pt modelId="{809D74AE-8049-1B47-9FBA-D54831B1CBF4}" type="sibTrans" cxnId="{5F4A0C8D-B16A-9C41-AD10-74B997F5A22E}">
      <dgm:prSet/>
      <dgm:spPr/>
      <dgm:t>
        <a:bodyPr/>
        <a:lstStyle/>
        <a:p>
          <a:endParaRPr lang="en-GB"/>
        </a:p>
      </dgm:t>
    </dgm:pt>
    <dgm:pt modelId="{8F79EF39-96FB-DE44-9CEE-DB7670F2FEB2}" type="pres">
      <dgm:prSet presAssocID="{21D90A09-1CE1-8842-AE9C-86BE26EE8BC8}" presName="diagram" presStyleCnt="0">
        <dgm:presLayoutVars>
          <dgm:dir/>
          <dgm:resizeHandles val="exact"/>
        </dgm:presLayoutVars>
      </dgm:prSet>
      <dgm:spPr/>
    </dgm:pt>
    <dgm:pt modelId="{B1D786DD-1AFA-B840-A0C4-FD9548A8F414}" type="pres">
      <dgm:prSet presAssocID="{9897BF1B-A657-BC46-B320-3484EE54669A}" presName="node" presStyleLbl="node1" presStyleIdx="0" presStyleCnt="2">
        <dgm:presLayoutVars>
          <dgm:bulletEnabled val="1"/>
        </dgm:presLayoutVars>
      </dgm:prSet>
      <dgm:spPr/>
    </dgm:pt>
    <dgm:pt modelId="{ADA98BBD-EC2E-9443-850D-7F9E6B5B8F35}" type="pres">
      <dgm:prSet presAssocID="{195D4134-B5F4-FF45-A4D4-33214E7E3787}" presName="sibTrans" presStyleCnt="0"/>
      <dgm:spPr/>
    </dgm:pt>
    <dgm:pt modelId="{480C07A8-DF9B-0944-BBC4-BEA1B2BEB981}" type="pres">
      <dgm:prSet presAssocID="{37B10B01-1F78-9541-B61F-218D3CB7DF7C}" presName="node" presStyleLbl="node1" presStyleIdx="1" presStyleCnt="2">
        <dgm:presLayoutVars>
          <dgm:bulletEnabled val="1"/>
        </dgm:presLayoutVars>
      </dgm:prSet>
      <dgm:spPr/>
    </dgm:pt>
  </dgm:ptLst>
  <dgm:cxnLst>
    <dgm:cxn modelId="{40550736-EC8D-304C-A253-47B1139F3A2F}" type="presOf" srcId="{37B10B01-1F78-9541-B61F-218D3CB7DF7C}" destId="{480C07A8-DF9B-0944-BBC4-BEA1B2BEB981}" srcOrd="0" destOrd="0" presId="urn:microsoft.com/office/officeart/2005/8/layout/default"/>
    <dgm:cxn modelId="{3506175F-1387-2F4D-B9F0-0DFA340CAD2E}" type="presOf" srcId="{21D90A09-1CE1-8842-AE9C-86BE26EE8BC8}" destId="{8F79EF39-96FB-DE44-9CEE-DB7670F2FEB2}" srcOrd="0" destOrd="0" presId="urn:microsoft.com/office/officeart/2005/8/layout/default"/>
    <dgm:cxn modelId="{3A46DA86-78BB-9745-A2DF-A3B48BF960AB}" srcId="{21D90A09-1CE1-8842-AE9C-86BE26EE8BC8}" destId="{9897BF1B-A657-BC46-B320-3484EE54669A}" srcOrd="0" destOrd="0" parTransId="{76DC7EAA-9187-D847-A9D2-6B466869DE2A}" sibTransId="{195D4134-B5F4-FF45-A4D4-33214E7E3787}"/>
    <dgm:cxn modelId="{5F4A0C8D-B16A-9C41-AD10-74B997F5A22E}" srcId="{21D90A09-1CE1-8842-AE9C-86BE26EE8BC8}" destId="{37B10B01-1F78-9541-B61F-218D3CB7DF7C}" srcOrd="1" destOrd="0" parTransId="{6C04AF79-9090-6C41-B25B-DB779F6C8805}" sibTransId="{809D74AE-8049-1B47-9FBA-D54831B1CBF4}"/>
    <dgm:cxn modelId="{10C5A08E-1F78-7B4D-BF67-45D5A718F83A}" type="presOf" srcId="{9897BF1B-A657-BC46-B320-3484EE54669A}" destId="{B1D786DD-1AFA-B840-A0C4-FD9548A8F414}" srcOrd="0" destOrd="0" presId="urn:microsoft.com/office/officeart/2005/8/layout/default"/>
    <dgm:cxn modelId="{BF5A9183-76DD-544C-B542-5C80C88DDDDC}" type="presParOf" srcId="{8F79EF39-96FB-DE44-9CEE-DB7670F2FEB2}" destId="{B1D786DD-1AFA-B840-A0C4-FD9548A8F414}" srcOrd="0" destOrd="0" presId="urn:microsoft.com/office/officeart/2005/8/layout/default"/>
    <dgm:cxn modelId="{3746C5DD-D79B-CA44-A0A8-403FFEFE53C9}" type="presParOf" srcId="{8F79EF39-96FB-DE44-9CEE-DB7670F2FEB2}" destId="{ADA98BBD-EC2E-9443-850D-7F9E6B5B8F35}" srcOrd="1" destOrd="0" presId="urn:microsoft.com/office/officeart/2005/8/layout/default"/>
    <dgm:cxn modelId="{ADB91C8E-EFEA-A245-98ED-FF858D6DA2E8}" type="presParOf" srcId="{8F79EF39-96FB-DE44-9CEE-DB7670F2FEB2}" destId="{480C07A8-DF9B-0944-BBC4-BEA1B2BEB981}"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5A0560-029F-4871-9E52-CF513F177DEA}" type="doc">
      <dgm:prSet loTypeId="urn:microsoft.com/office/officeart/2005/8/layout/hierarchy1" loCatId="hierarchy" qsTypeId="urn:microsoft.com/office/officeart/2005/8/quickstyle/simple2" qsCatId="simple" csTypeId="urn:microsoft.com/office/officeart/2005/8/colors/accent2_2" csCatId="accent2" phldr="1"/>
      <dgm:spPr/>
      <dgm:t>
        <a:bodyPr/>
        <a:lstStyle/>
        <a:p>
          <a:endParaRPr lang="en-US"/>
        </a:p>
      </dgm:t>
    </dgm:pt>
    <dgm:pt modelId="{28AE513B-056F-421C-BC57-767FC7D6B119}">
      <dgm:prSet custT="1"/>
      <dgm:spPr/>
      <dgm:t>
        <a:bodyPr/>
        <a:lstStyle/>
        <a:p>
          <a:r>
            <a:rPr lang="en-GB" sz="2800"/>
            <a:t>More effective with longer reads</a:t>
          </a:r>
          <a:endParaRPr lang="en-US" sz="2800"/>
        </a:p>
      </dgm:t>
    </dgm:pt>
    <dgm:pt modelId="{8EFDB97A-0647-46F0-80B8-1E1CEE5DD0DB}" type="parTrans" cxnId="{D3537975-6242-475E-ABBF-28D80921B7E3}">
      <dgm:prSet/>
      <dgm:spPr/>
      <dgm:t>
        <a:bodyPr/>
        <a:lstStyle/>
        <a:p>
          <a:endParaRPr lang="en-US" sz="1400"/>
        </a:p>
      </dgm:t>
    </dgm:pt>
    <dgm:pt modelId="{5E9F0927-6F13-490A-ABEC-2A619A27DF7D}" type="sibTrans" cxnId="{D3537975-6242-475E-ABBF-28D80921B7E3}">
      <dgm:prSet/>
      <dgm:spPr/>
      <dgm:t>
        <a:bodyPr/>
        <a:lstStyle/>
        <a:p>
          <a:endParaRPr lang="en-US" sz="1400"/>
        </a:p>
      </dgm:t>
    </dgm:pt>
    <dgm:pt modelId="{B267F533-3EE1-43CB-8E10-DE5CFFE3EC3A}">
      <dgm:prSet custT="1"/>
      <dgm:spPr/>
      <dgm:t>
        <a:bodyPr/>
        <a:lstStyle/>
        <a:p>
          <a:r>
            <a:rPr lang="en-US" sz="2800"/>
            <a:t>Faster pore decline</a:t>
          </a:r>
        </a:p>
      </dgm:t>
    </dgm:pt>
    <dgm:pt modelId="{B632AC81-F22E-4499-A17E-76DBF4432237}" type="parTrans" cxnId="{750F5EEC-05BC-4FA3-81BA-9A43A466E03A}">
      <dgm:prSet/>
      <dgm:spPr/>
      <dgm:t>
        <a:bodyPr/>
        <a:lstStyle/>
        <a:p>
          <a:endParaRPr lang="en-US" sz="1400"/>
        </a:p>
      </dgm:t>
    </dgm:pt>
    <dgm:pt modelId="{A5F817E1-297F-44C7-8B09-8D8F8C85E425}" type="sibTrans" cxnId="{750F5EEC-05BC-4FA3-81BA-9A43A466E03A}">
      <dgm:prSet/>
      <dgm:spPr/>
      <dgm:t>
        <a:bodyPr/>
        <a:lstStyle/>
        <a:p>
          <a:endParaRPr lang="en-US" sz="1400"/>
        </a:p>
      </dgm:t>
    </dgm:pt>
    <dgm:pt modelId="{6924B543-0A43-40CD-AE4A-95DE448BF90B}">
      <dgm:prSet custT="1"/>
      <dgm:spPr/>
      <dgm:t>
        <a:bodyPr/>
        <a:lstStyle/>
        <a:p>
          <a:r>
            <a:rPr lang="en-US" sz="2800" dirty="0"/>
            <a:t>Need a good reference</a:t>
          </a:r>
        </a:p>
      </dgm:t>
    </dgm:pt>
    <dgm:pt modelId="{2659C541-5F33-4FF7-AFA6-61B217F9A2A3}" type="parTrans" cxnId="{9DA03488-B816-41A1-9158-4D715493AE74}">
      <dgm:prSet/>
      <dgm:spPr/>
      <dgm:t>
        <a:bodyPr/>
        <a:lstStyle/>
        <a:p>
          <a:endParaRPr lang="en-US" sz="1400"/>
        </a:p>
      </dgm:t>
    </dgm:pt>
    <dgm:pt modelId="{EB669095-7E4C-4A24-BF8D-EAC90C3F1C5F}" type="sibTrans" cxnId="{9DA03488-B816-41A1-9158-4D715493AE74}">
      <dgm:prSet/>
      <dgm:spPr/>
      <dgm:t>
        <a:bodyPr/>
        <a:lstStyle/>
        <a:p>
          <a:endParaRPr lang="en-US" sz="1400"/>
        </a:p>
      </dgm:t>
    </dgm:pt>
    <dgm:pt modelId="{5E9CA75A-1318-0149-843F-D2BAE382122F}" type="pres">
      <dgm:prSet presAssocID="{845A0560-029F-4871-9E52-CF513F177DEA}" presName="hierChild1" presStyleCnt="0">
        <dgm:presLayoutVars>
          <dgm:chPref val="1"/>
          <dgm:dir/>
          <dgm:animOne val="branch"/>
          <dgm:animLvl val="lvl"/>
          <dgm:resizeHandles/>
        </dgm:presLayoutVars>
      </dgm:prSet>
      <dgm:spPr/>
    </dgm:pt>
    <dgm:pt modelId="{34E9B793-1762-374B-9C56-D2AC0E086A43}" type="pres">
      <dgm:prSet presAssocID="{28AE513B-056F-421C-BC57-767FC7D6B119}" presName="hierRoot1" presStyleCnt="0"/>
      <dgm:spPr/>
    </dgm:pt>
    <dgm:pt modelId="{D33F80DF-2B65-9E4D-B521-51E0383D804C}" type="pres">
      <dgm:prSet presAssocID="{28AE513B-056F-421C-BC57-767FC7D6B119}" presName="composite" presStyleCnt="0"/>
      <dgm:spPr/>
    </dgm:pt>
    <dgm:pt modelId="{8B85903D-F800-694A-B0E7-050D1A2A4ECE}" type="pres">
      <dgm:prSet presAssocID="{28AE513B-056F-421C-BC57-767FC7D6B119}" presName="background" presStyleLbl="node0" presStyleIdx="0" presStyleCnt="3"/>
      <dgm:spPr/>
    </dgm:pt>
    <dgm:pt modelId="{83AEC290-511A-B549-ADB7-11DCAC18196F}" type="pres">
      <dgm:prSet presAssocID="{28AE513B-056F-421C-BC57-767FC7D6B119}" presName="text" presStyleLbl="fgAcc0" presStyleIdx="0" presStyleCnt="3">
        <dgm:presLayoutVars>
          <dgm:chPref val="3"/>
        </dgm:presLayoutVars>
      </dgm:prSet>
      <dgm:spPr/>
    </dgm:pt>
    <dgm:pt modelId="{40B423CF-C889-7F4F-A7FA-E8B068EEBBDA}" type="pres">
      <dgm:prSet presAssocID="{28AE513B-056F-421C-BC57-767FC7D6B119}" presName="hierChild2" presStyleCnt="0"/>
      <dgm:spPr/>
    </dgm:pt>
    <dgm:pt modelId="{91065B8F-3562-6442-814D-F0C1ED7AB44D}" type="pres">
      <dgm:prSet presAssocID="{B267F533-3EE1-43CB-8E10-DE5CFFE3EC3A}" presName="hierRoot1" presStyleCnt="0"/>
      <dgm:spPr/>
    </dgm:pt>
    <dgm:pt modelId="{BF79FC16-948E-9A46-A32C-B0ECB10D3D5B}" type="pres">
      <dgm:prSet presAssocID="{B267F533-3EE1-43CB-8E10-DE5CFFE3EC3A}" presName="composite" presStyleCnt="0"/>
      <dgm:spPr/>
    </dgm:pt>
    <dgm:pt modelId="{67BA0FA1-B114-B241-883C-899709B23FC5}" type="pres">
      <dgm:prSet presAssocID="{B267F533-3EE1-43CB-8E10-DE5CFFE3EC3A}" presName="background" presStyleLbl="node0" presStyleIdx="1" presStyleCnt="3"/>
      <dgm:spPr/>
    </dgm:pt>
    <dgm:pt modelId="{FD03B282-2857-E944-919B-1377A7E90C09}" type="pres">
      <dgm:prSet presAssocID="{B267F533-3EE1-43CB-8E10-DE5CFFE3EC3A}" presName="text" presStyleLbl="fgAcc0" presStyleIdx="1" presStyleCnt="3">
        <dgm:presLayoutVars>
          <dgm:chPref val="3"/>
        </dgm:presLayoutVars>
      </dgm:prSet>
      <dgm:spPr/>
    </dgm:pt>
    <dgm:pt modelId="{8E3A3E79-BFC6-824F-87EB-D54279EBEE9E}" type="pres">
      <dgm:prSet presAssocID="{B267F533-3EE1-43CB-8E10-DE5CFFE3EC3A}" presName="hierChild2" presStyleCnt="0"/>
      <dgm:spPr/>
    </dgm:pt>
    <dgm:pt modelId="{70C7486D-8943-4C4D-8FB9-BAAA4121AF64}" type="pres">
      <dgm:prSet presAssocID="{6924B543-0A43-40CD-AE4A-95DE448BF90B}" presName="hierRoot1" presStyleCnt="0"/>
      <dgm:spPr/>
    </dgm:pt>
    <dgm:pt modelId="{B23DA434-ECAF-F74F-A82D-B832F7231379}" type="pres">
      <dgm:prSet presAssocID="{6924B543-0A43-40CD-AE4A-95DE448BF90B}" presName="composite" presStyleCnt="0"/>
      <dgm:spPr/>
    </dgm:pt>
    <dgm:pt modelId="{6301071E-3760-324D-BDD4-FCADF6AAD8B7}" type="pres">
      <dgm:prSet presAssocID="{6924B543-0A43-40CD-AE4A-95DE448BF90B}" presName="background" presStyleLbl="node0" presStyleIdx="2" presStyleCnt="3"/>
      <dgm:spPr/>
    </dgm:pt>
    <dgm:pt modelId="{A40DB701-9E23-AA43-A720-E91DF93C3B1E}" type="pres">
      <dgm:prSet presAssocID="{6924B543-0A43-40CD-AE4A-95DE448BF90B}" presName="text" presStyleLbl="fgAcc0" presStyleIdx="2" presStyleCnt="3">
        <dgm:presLayoutVars>
          <dgm:chPref val="3"/>
        </dgm:presLayoutVars>
      </dgm:prSet>
      <dgm:spPr/>
    </dgm:pt>
    <dgm:pt modelId="{1C03E3AF-A44B-A647-B85B-5159C72420B5}" type="pres">
      <dgm:prSet presAssocID="{6924B543-0A43-40CD-AE4A-95DE448BF90B}" presName="hierChild2" presStyleCnt="0"/>
      <dgm:spPr/>
    </dgm:pt>
  </dgm:ptLst>
  <dgm:cxnLst>
    <dgm:cxn modelId="{73D88101-9F5E-314C-9726-DD7141370485}" type="presOf" srcId="{28AE513B-056F-421C-BC57-767FC7D6B119}" destId="{83AEC290-511A-B549-ADB7-11DCAC18196F}" srcOrd="0" destOrd="0" presId="urn:microsoft.com/office/officeart/2005/8/layout/hierarchy1"/>
    <dgm:cxn modelId="{8CD54E16-FA71-334C-AE71-FD579E4FED58}" type="presOf" srcId="{845A0560-029F-4871-9E52-CF513F177DEA}" destId="{5E9CA75A-1318-0149-843F-D2BAE382122F}" srcOrd="0" destOrd="0" presId="urn:microsoft.com/office/officeart/2005/8/layout/hierarchy1"/>
    <dgm:cxn modelId="{444C084C-E141-6B45-888A-A6E51043D0BE}" type="presOf" srcId="{B267F533-3EE1-43CB-8E10-DE5CFFE3EC3A}" destId="{FD03B282-2857-E944-919B-1377A7E90C09}" srcOrd="0" destOrd="0" presId="urn:microsoft.com/office/officeart/2005/8/layout/hierarchy1"/>
    <dgm:cxn modelId="{D3537975-6242-475E-ABBF-28D80921B7E3}" srcId="{845A0560-029F-4871-9E52-CF513F177DEA}" destId="{28AE513B-056F-421C-BC57-767FC7D6B119}" srcOrd="0" destOrd="0" parTransId="{8EFDB97A-0647-46F0-80B8-1E1CEE5DD0DB}" sibTransId="{5E9F0927-6F13-490A-ABEC-2A619A27DF7D}"/>
    <dgm:cxn modelId="{9DA03488-B816-41A1-9158-4D715493AE74}" srcId="{845A0560-029F-4871-9E52-CF513F177DEA}" destId="{6924B543-0A43-40CD-AE4A-95DE448BF90B}" srcOrd="2" destOrd="0" parTransId="{2659C541-5F33-4FF7-AFA6-61B217F9A2A3}" sibTransId="{EB669095-7E4C-4A24-BF8D-EAC90C3F1C5F}"/>
    <dgm:cxn modelId="{BD74BBCB-7CAD-FB47-B1DF-8B0145308207}" type="presOf" srcId="{6924B543-0A43-40CD-AE4A-95DE448BF90B}" destId="{A40DB701-9E23-AA43-A720-E91DF93C3B1E}" srcOrd="0" destOrd="0" presId="urn:microsoft.com/office/officeart/2005/8/layout/hierarchy1"/>
    <dgm:cxn modelId="{750F5EEC-05BC-4FA3-81BA-9A43A466E03A}" srcId="{845A0560-029F-4871-9E52-CF513F177DEA}" destId="{B267F533-3EE1-43CB-8E10-DE5CFFE3EC3A}" srcOrd="1" destOrd="0" parTransId="{B632AC81-F22E-4499-A17E-76DBF4432237}" sibTransId="{A5F817E1-297F-44C7-8B09-8D8F8C85E425}"/>
    <dgm:cxn modelId="{F7998197-1ED9-0F46-9FE7-AA9388F3A973}" type="presParOf" srcId="{5E9CA75A-1318-0149-843F-D2BAE382122F}" destId="{34E9B793-1762-374B-9C56-D2AC0E086A43}" srcOrd="0" destOrd="0" presId="urn:microsoft.com/office/officeart/2005/8/layout/hierarchy1"/>
    <dgm:cxn modelId="{ED8043B0-0976-784C-8184-9B988EC701CF}" type="presParOf" srcId="{34E9B793-1762-374B-9C56-D2AC0E086A43}" destId="{D33F80DF-2B65-9E4D-B521-51E0383D804C}" srcOrd="0" destOrd="0" presId="urn:microsoft.com/office/officeart/2005/8/layout/hierarchy1"/>
    <dgm:cxn modelId="{743C65E8-D5C0-5F4D-A711-68F8D2B0D641}" type="presParOf" srcId="{D33F80DF-2B65-9E4D-B521-51E0383D804C}" destId="{8B85903D-F800-694A-B0E7-050D1A2A4ECE}" srcOrd="0" destOrd="0" presId="urn:microsoft.com/office/officeart/2005/8/layout/hierarchy1"/>
    <dgm:cxn modelId="{E068C60A-825E-9E47-A5FD-3ACFBB941A7E}" type="presParOf" srcId="{D33F80DF-2B65-9E4D-B521-51E0383D804C}" destId="{83AEC290-511A-B549-ADB7-11DCAC18196F}" srcOrd="1" destOrd="0" presId="urn:microsoft.com/office/officeart/2005/8/layout/hierarchy1"/>
    <dgm:cxn modelId="{B0A558B5-FD50-9741-8AD3-550B4887F8C7}" type="presParOf" srcId="{34E9B793-1762-374B-9C56-D2AC0E086A43}" destId="{40B423CF-C889-7F4F-A7FA-E8B068EEBBDA}" srcOrd="1" destOrd="0" presId="urn:microsoft.com/office/officeart/2005/8/layout/hierarchy1"/>
    <dgm:cxn modelId="{6DC91487-8CD4-6345-ADB6-CDEB787AD3FF}" type="presParOf" srcId="{5E9CA75A-1318-0149-843F-D2BAE382122F}" destId="{91065B8F-3562-6442-814D-F0C1ED7AB44D}" srcOrd="1" destOrd="0" presId="urn:microsoft.com/office/officeart/2005/8/layout/hierarchy1"/>
    <dgm:cxn modelId="{AFCA10B1-5ABB-AC49-98B4-B274B46096AA}" type="presParOf" srcId="{91065B8F-3562-6442-814D-F0C1ED7AB44D}" destId="{BF79FC16-948E-9A46-A32C-B0ECB10D3D5B}" srcOrd="0" destOrd="0" presId="urn:microsoft.com/office/officeart/2005/8/layout/hierarchy1"/>
    <dgm:cxn modelId="{CF8DBB59-504D-444D-979D-A63D3D6F455C}" type="presParOf" srcId="{BF79FC16-948E-9A46-A32C-B0ECB10D3D5B}" destId="{67BA0FA1-B114-B241-883C-899709B23FC5}" srcOrd="0" destOrd="0" presId="urn:microsoft.com/office/officeart/2005/8/layout/hierarchy1"/>
    <dgm:cxn modelId="{D385FD1F-8F79-724E-B515-7D9C5D3862E7}" type="presParOf" srcId="{BF79FC16-948E-9A46-A32C-B0ECB10D3D5B}" destId="{FD03B282-2857-E944-919B-1377A7E90C09}" srcOrd="1" destOrd="0" presId="urn:microsoft.com/office/officeart/2005/8/layout/hierarchy1"/>
    <dgm:cxn modelId="{1E9EC583-E464-3C45-91E0-6CB6E1E2C561}" type="presParOf" srcId="{91065B8F-3562-6442-814D-F0C1ED7AB44D}" destId="{8E3A3E79-BFC6-824F-87EB-D54279EBEE9E}" srcOrd="1" destOrd="0" presId="urn:microsoft.com/office/officeart/2005/8/layout/hierarchy1"/>
    <dgm:cxn modelId="{1C015934-9B27-A34D-BA2A-08E729E1AE4C}" type="presParOf" srcId="{5E9CA75A-1318-0149-843F-D2BAE382122F}" destId="{70C7486D-8943-4C4D-8FB9-BAAA4121AF64}" srcOrd="2" destOrd="0" presId="urn:microsoft.com/office/officeart/2005/8/layout/hierarchy1"/>
    <dgm:cxn modelId="{02CF5D0A-F2A3-F84F-ADCD-63E333308B4A}" type="presParOf" srcId="{70C7486D-8943-4C4D-8FB9-BAAA4121AF64}" destId="{B23DA434-ECAF-F74F-A82D-B832F7231379}" srcOrd="0" destOrd="0" presId="urn:microsoft.com/office/officeart/2005/8/layout/hierarchy1"/>
    <dgm:cxn modelId="{B874D2A7-5F93-4F43-82CF-0AB37BA3927D}" type="presParOf" srcId="{B23DA434-ECAF-F74F-A82D-B832F7231379}" destId="{6301071E-3760-324D-BDD4-FCADF6AAD8B7}" srcOrd="0" destOrd="0" presId="urn:microsoft.com/office/officeart/2005/8/layout/hierarchy1"/>
    <dgm:cxn modelId="{400AB455-B5A7-824B-BA30-F954B46A64AB}" type="presParOf" srcId="{B23DA434-ECAF-F74F-A82D-B832F7231379}" destId="{A40DB701-9E23-AA43-A720-E91DF93C3B1E}" srcOrd="1" destOrd="0" presId="urn:microsoft.com/office/officeart/2005/8/layout/hierarchy1"/>
    <dgm:cxn modelId="{6E92CD25-CDBD-4E46-8664-761198C50896}" type="presParOf" srcId="{70C7486D-8943-4C4D-8FB9-BAAA4121AF64}" destId="{1C03E3AF-A44B-A647-B85B-5159C72420B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58A89-34F8-DE4E-BA8D-4A729B1DBB27}">
      <dsp:nvSpPr>
        <dsp:cNvPr id="0" name=""/>
        <dsp:cNvSpPr/>
      </dsp:nvSpPr>
      <dsp:spPr>
        <a:xfrm>
          <a:off x="3361"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Quality control</a:t>
          </a:r>
          <a:endParaRPr lang="en-US" sz="2800" kern="1200"/>
        </a:p>
      </dsp:txBody>
      <dsp:txXfrm>
        <a:off x="3361" y="569968"/>
        <a:ext cx="2666913" cy="1600147"/>
      </dsp:txXfrm>
    </dsp:sp>
    <dsp:sp modelId="{63E2A978-27AE-0645-A1D8-2FBE1FC23E6D}">
      <dsp:nvSpPr>
        <dsp:cNvPr id="0" name=""/>
        <dsp:cNvSpPr/>
      </dsp:nvSpPr>
      <dsp:spPr>
        <a:xfrm>
          <a:off x="2936966"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t>Fragmentation</a:t>
          </a:r>
          <a:endParaRPr lang="en-US" sz="2800" kern="1200"/>
        </a:p>
      </dsp:txBody>
      <dsp:txXfrm>
        <a:off x="2936966" y="569968"/>
        <a:ext cx="2666913" cy="1600147"/>
      </dsp:txXfrm>
    </dsp:sp>
    <dsp:sp modelId="{BF21DF30-8140-AB4D-A576-4887F727A372}">
      <dsp:nvSpPr>
        <dsp:cNvPr id="0" name=""/>
        <dsp:cNvSpPr/>
      </dsp:nvSpPr>
      <dsp:spPr>
        <a:xfrm>
          <a:off x="5870570"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End repair</a:t>
          </a:r>
          <a:endParaRPr lang="en-US" sz="2800" kern="1200"/>
        </a:p>
      </dsp:txBody>
      <dsp:txXfrm>
        <a:off x="5870570" y="569968"/>
        <a:ext cx="2666913" cy="1600147"/>
      </dsp:txXfrm>
    </dsp:sp>
    <dsp:sp modelId="{92B6A230-9645-4D46-BBCC-7EDD27EDFC00}">
      <dsp:nvSpPr>
        <dsp:cNvPr id="0" name=""/>
        <dsp:cNvSpPr/>
      </dsp:nvSpPr>
      <dsp:spPr>
        <a:xfrm>
          <a:off x="8804175" y="56996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t>Size selection</a:t>
          </a:r>
          <a:endParaRPr lang="en-US" sz="2800" kern="1200"/>
        </a:p>
      </dsp:txBody>
      <dsp:txXfrm>
        <a:off x="8804175" y="569968"/>
        <a:ext cx="2666913" cy="1600147"/>
      </dsp:txXfrm>
    </dsp:sp>
    <dsp:sp modelId="{094F325C-6258-EC4E-A5AB-790596C14650}">
      <dsp:nvSpPr>
        <dsp:cNvPr id="0" name=""/>
        <dsp:cNvSpPr/>
      </dsp:nvSpPr>
      <dsp:spPr>
        <a:xfrm>
          <a:off x="3361"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Amplification</a:t>
          </a:r>
          <a:endParaRPr lang="en-US" sz="2800" kern="1200"/>
        </a:p>
      </dsp:txBody>
      <dsp:txXfrm>
        <a:off x="3361" y="2436808"/>
        <a:ext cx="2666913" cy="1600147"/>
      </dsp:txXfrm>
    </dsp:sp>
    <dsp:sp modelId="{BF7B76AB-98E4-4440-8A49-375733720A2E}">
      <dsp:nvSpPr>
        <dsp:cNvPr id="0" name=""/>
        <dsp:cNvSpPr/>
      </dsp:nvSpPr>
      <dsp:spPr>
        <a:xfrm>
          <a:off x="2936966"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Index/barcoding</a:t>
          </a:r>
          <a:endParaRPr lang="en-US" sz="2800" kern="1200"/>
        </a:p>
      </dsp:txBody>
      <dsp:txXfrm>
        <a:off x="2936966" y="2436808"/>
        <a:ext cx="2666913" cy="1600147"/>
      </dsp:txXfrm>
    </dsp:sp>
    <dsp:sp modelId="{763FC026-65F0-F549-975F-D29D35A0581E}">
      <dsp:nvSpPr>
        <dsp:cNvPr id="0" name=""/>
        <dsp:cNvSpPr/>
      </dsp:nvSpPr>
      <dsp:spPr>
        <a:xfrm>
          <a:off x="5870570"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Adaptor ligation</a:t>
          </a:r>
          <a:endParaRPr lang="en-US" sz="2800" kern="1200"/>
        </a:p>
      </dsp:txBody>
      <dsp:txXfrm>
        <a:off x="5870570" y="2436808"/>
        <a:ext cx="2666913" cy="1600147"/>
      </dsp:txXfrm>
    </dsp:sp>
    <dsp:sp modelId="{8C613EDC-6D46-134B-94DA-4D98B14447DE}">
      <dsp:nvSpPr>
        <dsp:cNvPr id="0" name=""/>
        <dsp:cNvSpPr/>
      </dsp:nvSpPr>
      <dsp:spPr>
        <a:xfrm>
          <a:off x="8804175" y="2436808"/>
          <a:ext cx="2666913" cy="16001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a:t>Quantification</a:t>
          </a:r>
          <a:endParaRPr lang="en-US" sz="2800" kern="1200"/>
        </a:p>
      </dsp:txBody>
      <dsp:txXfrm>
        <a:off x="8804175" y="2436808"/>
        <a:ext cx="2666913" cy="1600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0" y="2953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Long reads</a:t>
          </a:r>
          <a:endParaRPr lang="en-US" sz="2600" kern="1200"/>
        </a:p>
      </dsp:txBody>
      <dsp:txXfrm>
        <a:off x="30442" y="59979"/>
        <a:ext cx="6111315" cy="562726"/>
      </dsp:txXfrm>
    </dsp:sp>
    <dsp:sp modelId="{65E12B6F-E65E-D342-83C9-11E978B2508E}">
      <dsp:nvSpPr>
        <dsp:cNvPr id="0" name=""/>
        <dsp:cNvSpPr/>
      </dsp:nvSpPr>
      <dsp:spPr>
        <a:xfrm>
          <a:off x="0" y="72802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Real-time sequencing</a:t>
          </a:r>
          <a:endParaRPr lang="en-US" sz="2600" kern="1200" dirty="0"/>
        </a:p>
      </dsp:txBody>
      <dsp:txXfrm>
        <a:off x="30442" y="758469"/>
        <a:ext cx="6111315" cy="562726"/>
      </dsp:txXfrm>
    </dsp:sp>
    <dsp:sp modelId="{36A52494-7329-D444-AEF3-6C64D38DD206}">
      <dsp:nvSpPr>
        <dsp:cNvPr id="0" name=""/>
        <dsp:cNvSpPr/>
      </dsp:nvSpPr>
      <dsp:spPr>
        <a:xfrm>
          <a:off x="0" y="142651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Portability and accessibility</a:t>
          </a:r>
          <a:endParaRPr lang="en-US" sz="2600" kern="1200" dirty="0"/>
        </a:p>
      </dsp:txBody>
      <dsp:txXfrm>
        <a:off x="30442" y="1456959"/>
        <a:ext cx="6111315" cy="562726"/>
      </dsp:txXfrm>
    </dsp:sp>
    <dsp:sp modelId="{055FD64A-D110-7B49-A8A9-9CF78ACD4AAC}">
      <dsp:nvSpPr>
        <dsp:cNvPr id="0" name=""/>
        <dsp:cNvSpPr/>
      </dsp:nvSpPr>
      <dsp:spPr>
        <a:xfrm>
          <a:off x="0" y="212500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Single-molecule sequencing</a:t>
          </a:r>
          <a:endParaRPr lang="en-US" sz="2600" kern="1200"/>
        </a:p>
      </dsp:txBody>
      <dsp:txXfrm>
        <a:off x="30442" y="2155449"/>
        <a:ext cx="6111315" cy="562726"/>
      </dsp:txXfrm>
    </dsp:sp>
    <dsp:sp modelId="{4EBC0D99-B629-3A4A-8C59-4AB3BCF0A05E}">
      <dsp:nvSpPr>
        <dsp:cNvPr id="0" name=""/>
        <dsp:cNvSpPr/>
      </dsp:nvSpPr>
      <dsp:spPr>
        <a:xfrm>
          <a:off x="0" y="282349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dirty="0"/>
            <a:t>Detection of base modifications</a:t>
          </a:r>
          <a:endParaRPr lang="en-US" sz="2600" kern="1200" dirty="0"/>
        </a:p>
      </dsp:txBody>
      <dsp:txXfrm>
        <a:off x="30442" y="2853939"/>
        <a:ext cx="6111315" cy="562726"/>
      </dsp:txXfrm>
    </dsp:sp>
    <dsp:sp modelId="{F781A14D-9F07-684A-A935-93FA3A60CADF}">
      <dsp:nvSpPr>
        <dsp:cNvPr id="0" name=""/>
        <dsp:cNvSpPr/>
      </dsp:nvSpPr>
      <dsp:spPr>
        <a:xfrm>
          <a:off x="0" y="352198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Wide range of applications</a:t>
          </a:r>
          <a:endParaRPr lang="en-US" sz="2600" kern="1200"/>
        </a:p>
      </dsp:txBody>
      <dsp:txXfrm>
        <a:off x="30442" y="3552429"/>
        <a:ext cx="6111315" cy="562726"/>
      </dsp:txXfrm>
    </dsp:sp>
    <dsp:sp modelId="{2F9E7049-3B6B-8E46-9CE3-FA3C3BD39718}">
      <dsp:nvSpPr>
        <dsp:cNvPr id="0" name=""/>
        <dsp:cNvSpPr/>
      </dsp:nvSpPr>
      <dsp:spPr>
        <a:xfrm>
          <a:off x="0" y="4220477"/>
          <a:ext cx="6172199" cy="6236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Continuous improvements</a:t>
          </a:r>
          <a:endParaRPr lang="en-US" sz="2600" kern="1200"/>
        </a:p>
      </dsp:txBody>
      <dsp:txXfrm>
        <a:off x="30442" y="4250919"/>
        <a:ext cx="6111315"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56283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0" i="0" kern="1200" dirty="0"/>
            <a:t>Real-time sequencing</a:t>
          </a:r>
          <a:endParaRPr lang="en-US" sz="3900" kern="1200" dirty="0"/>
        </a:p>
      </dsp:txBody>
      <dsp:txXfrm>
        <a:off x="769197" y="76291"/>
        <a:ext cx="4623789" cy="14102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02215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b="0" i="0" kern="1200" dirty="0"/>
            <a:t>Long reads</a:t>
          </a:r>
          <a:endParaRPr lang="en-US" sz="4200" kern="1200" dirty="0"/>
        </a:p>
      </dsp:txBody>
      <dsp:txXfrm>
        <a:off x="742803" y="49897"/>
        <a:ext cx="4676577" cy="9223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F44B6-CBBC-2341-BDEE-B809C31C8239}">
      <dsp:nvSpPr>
        <dsp:cNvPr id="0" name=""/>
        <dsp:cNvSpPr/>
      </dsp:nvSpPr>
      <dsp:spPr>
        <a:xfrm>
          <a:off x="692906" y="0"/>
          <a:ext cx="4776371" cy="156283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0" i="0" kern="1200" dirty="0"/>
            <a:t>Detection of base modifications</a:t>
          </a:r>
          <a:endParaRPr lang="en-US" sz="3900" kern="1200" dirty="0"/>
        </a:p>
      </dsp:txBody>
      <dsp:txXfrm>
        <a:off x="769197" y="76291"/>
        <a:ext cx="4623789" cy="14102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C411E-5BA7-F941-BEBD-10B28D11359C}">
      <dsp:nvSpPr>
        <dsp:cNvPr id="0" name=""/>
        <dsp:cNvSpPr/>
      </dsp:nvSpPr>
      <dsp:spPr>
        <a:xfrm>
          <a:off x="3110"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C243F74-9604-1849-B1F1-2FE3C706C42C}">
      <dsp:nvSpPr>
        <dsp:cNvPr id="0" name=""/>
        <dsp:cNvSpPr/>
      </dsp:nvSpPr>
      <dsp:spPr>
        <a:xfrm>
          <a:off x="249840"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Error rate</a:t>
          </a:r>
        </a:p>
      </dsp:txBody>
      <dsp:txXfrm>
        <a:off x="291139" y="1363227"/>
        <a:ext cx="2137972" cy="1327464"/>
      </dsp:txXfrm>
    </dsp:sp>
    <dsp:sp modelId="{821A8956-FEF9-A341-8DC8-4CF5DB979028}">
      <dsp:nvSpPr>
        <dsp:cNvPr id="0" name=""/>
        <dsp:cNvSpPr/>
      </dsp:nvSpPr>
      <dsp:spPr>
        <a:xfrm>
          <a:off x="2717140"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396AD6-8E85-534E-923F-EB8678CF00AC}">
      <dsp:nvSpPr>
        <dsp:cNvPr id="0" name=""/>
        <dsp:cNvSpPr/>
      </dsp:nvSpPr>
      <dsp:spPr>
        <a:xfrm>
          <a:off x="2963870"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Insertion and deletion errors</a:t>
          </a:r>
        </a:p>
      </dsp:txBody>
      <dsp:txXfrm>
        <a:off x="3005169" y="1363227"/>
        <a:ext cx="2137972" cy="1327464"/>
      </dsp:txXfrm>
    </dsp:sp>
    <dsp:sp modelId="{38392042-B802-1D4A-86F2-5B420A14F2E2}">
      <dsp:nvSpPr>
        <dsp:cNvPr id="0" name=""/>
        <dsp:cNvSpPr/>
      </dsp:nvSpPr>
      <dsp:spPr>
        <a:xfrm>
          <a:off x="5431171"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DC35EB-9F52-DA47-AF86-5A486BB2C374}">
      <dsp:nvSpPr>
        <dsp:cNvPr id="0" name=""/>
        <dsp:cNvSpPr/>
      </dsp:nvSpPr>
      <dsp:spPr>
        <a:xfrm>
          <a:off x="5677901"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Homopolymers</a:t>
          </a:r>
        </a:p>
      </dsp:txBody>
      <dsp:txXfrm>
        <a:off x="5719200" y="1363227"/>
        <a:ext cx="2137972" cy="1327464"/>
      </dsp:txXfrm>
    </dsp:sp>
    <dsp:sp modelId="{E035994E-55FA-3144-AA2D-DCB568E9AA02}">
      <dsp:nvSpPr>
        <dsp:cNvPr id="0" name=""/>
        <dsp:cNvSpPr/>
      </dsp:nvSpPr>
      <dsp:spPr>
        <a:xfrm>
          <a:off x="8145202" y="1087534"/>
          <a:ext cx="2220570" cy="14100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537F46-DF75-3140-9A08-8C958D11A0E8}">
      <dsp:nvSpPr>
        <dsp:cNvPr id="0" name=""/>
        <dsp:cNvSpPr/>
      </dsp:nvSpPr>
      <dsp:spPr>
        <a:xfrm>
          <a:off x="8391932" y="1321928"/>
          <a:ext cx="2220570" cy="14100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i="0" kern="1200"/>
            <a:t>Complex data analysis</a:t>
          </a:r>
          <a:endParaRPr lang="en-US" sz="2400" kern="1200"/>
        </a:p>
      </dsp:txBody>
      <dsp:txXfrm>
        <a:off x="8433231" y="1363227"/>
        <a:ext cx="2137972" cy="13274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786DD-1AFA-B840-A0C4-FD9548A8F414}">
      <dsp:nvSpPr>
        <dsp:cNvPr id="0" name=""/>
        <dsp:cNvSpPr/>
      </dsp:nvSpPr>
      <dsp:spPr>
        <a:xfrm>
          <a:off x="0" y="644368"/>
          <a:ext cx="2112242" cy="12673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Higher yields</a:t>
          </a:r>
        </a:p>
      </dsp:txBody>
      <dsp:txXfrm>
        <a:off x="0" y="644368"/>
        <a:ext cx="2112242" cy="1267345"/>
      </dsp:txXfrm>
    </dsp:sp>
    <dsp:sp modelId="{480C07A8-DF9B-0944-BBC4-BEA1B2BEB981}">
      <dsp:nvSpPr>
        <dsp:cNvPr id="0" name=""/>
        <dsp:cNvSpPr/>
      </dsp:nvSpPr>
      <dsp:spPr>
        <a:xfrm>
          <a:off x="0" y="2122938"/>
          <a:ext cx="2112242" cy="126734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Faster experiment</a:t>
          </a:r>
        </a:p>
      </dsp:txBody>
      <dsp:txXfrm>
        <a:off x="0" y="2122938"/>
        <a:ext cx="2112242" cy="12673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5903D-F800-694A-B0E7-050D1A2A4ECE}">
      <dsp:nvSpPr>
        <dsp:cNvPr id="0" name=""/>
        <dsp:cNvSpPr/>
      </dsp:nvSpPr>
      <dsp:spPr>
        <a:xfrm>
          <a:off x="0"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3AEC290-511A-B549-ADB7-11DCAC18196F}">
      <dsp:nvSpPr>
        <dsp:cNvPr id="0" name=""/>
        <dsp:cNvSpPr/>
      </dsp:nvSpPr>
      <dsp:spPr>
        <a:xfrm>
          <a:off x="327421"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t>More effective with longer reads</a:t>
          </a:r>
          <a:endParaRPr lang="en-US" sz="2800" kern="1200"/>
        </a:p>
      </dsp:txBody>
      <dsp:txXfrm>
        <a:off x="382227" y="698711"/>
        <a:ext cx="2837185" cy="1761604"/>
      </dsp:txXfrm>
    </dsp:sp>
    <dsp:sp modelId="{67BA0FA1-B114-B241-883C-899709B23FC5}">
      <dsp:nvSpPr>
        <dsp:cNvPr id="0" name=""/>
        <dsp:cNvSpPr/>
      </dsp:nvSpPr>
      <dsp:spPr>
        <a:xfrm>
          <a:off x="3601640"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D03B282-2857-E944-919B-1377A7E90C09}">
      <dsp:nvSpPr>
        <dsp:cNvPr id="0" name=""/>
        <dsp:cNvSpPr/>
      </dsp:nvSpPr>
      <dsp:spPr>
        <a:xfrm>
          <a:off x="3929062"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Faster pore decline</a:t>
          </a:r>
        </a:p>
      </dsp:txBody>
      <dsp:txXfrm>
        <a:off x="3983868" y="698711"/>
        <a:ext cx="2837185" cy="1761604"/>
      </dsp:txXfrm>
    </dsp:sp>
    <dsp:sp modelId="{6301071E-3760-324D-BDD4-FCADF6AAD8B7}">
      <dsp:nvSpPr>
        <dsp:cNvPr id="0" name=""/>
        <dsp:cNvSpPr/>
      </dsp:nvSpPr>
      <dsp:spPr>
        <a:xfrm>
          <a:off x="7203281" y="332854"/>
          <a:ext cx="2946797" cy="18712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40DB701-9E23-AA43-A720-E91DF93C3B1E}">
      <dsp:nvSpPr>
        <dsp:cNvPr id="0" name=""/>
        <dsp:cNvSpPr/>
      </dsp:nvSpPr>
      <dsp:spPr>
        <a:xfrm>
          <a:off x="7530703" y="643905"/>
          <a:ext cx="2946797" cy="1871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Need a good reference</a:t>
          </a:r>
        </a:p>
      </dsp:txBody>
      <dsp:txXfrm>
        <a:off x="7585509" y="698711"/>
        <a:ext cx="2837185" cy="176160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2/11/24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a:t>
            </a:fld>
            <a:endParaRPr lang="en-US"/>
          </a:p>
        </p:txBody>
      </p:sp>
    </p:spTree>
    <p:extLst>
      <p:ext uri="{BB962C8B-B14F-4D97-AF65-F5344CB8AC3E}">
        <p14:creationId xmlns:p14="http://schemas.microsoft.com/office/powerpoint/2010/main" val="176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10</a:t>
            </a:fld>
            <a:endParaRPr lang="en-US"/>
          </a:p>
        </p:txBody>
      </p:sp>
    </p:spTree>
    <p:extLst>
      <p:ext uri="{BB962C8B-B14F-4D97-AF65-F5344CB8AC3E}">
        <p14:creationId xmlns:p14="http://schemas.microsoft.com/office/powerpoint/2010/main" val="372108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11</a:t>
            </a:fld>
            <a:endParaRPr lang="en-US"/>
          </a:p>
        </p:txBody>
      </p:sp>
    </p:spTree>
    <p:extLst>
      <p:ext uri="{BB962C8B-B14F-4D97-AF65-F5344CB8AC3E}">
        <p14:creationId xmlns:p14="http://schemas.microsoft.com/office/powerpoint/2010/main" val="176579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Ability to monitor and analyse DNA/RNA as it is being sequenced</a:t>
            </a:r>
            <a:endParaRPr lang="en-GB"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12</a:t>
            </a:fld>
            <a:endParaRPr lang="en-US"/>
          </a:p>
        </p:txBody>
      </p:sp>
    </p:spTree>
    <p:extLst>
      <p:ext uri="{BB962C8B-B14F-4D97-AF65-F5344CB8AC3E}">
        <p14:creationId xmlns:p14="http://schemas.microsoft.com/office/powerpoint/2010/main" val="307267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nanopore’s greatest (and unique) advantages is real-time sequencing, which means you can get from sample to “answer” with super short turnaround times. This is of paramount importance in outbreak investigations or time-sensitive diagnostics (e.g. sepsis). </a:t>
            </a:r>
          </a:p>
        </p:txBody>
      </p:sp>
      <p:sp>
        <p:nvSpPr>
          <p:cNvPr id="4" name="Slide Number Placeholder 3"/>
          <p:cNvSpPr>
            <a:spLocks noGrp="1"/>
          </p:cNvSpPr>
          <p:nvPr>
            <p:ph type="sldNum" sz="quarter" idx="5"/>
          </p:nvPr>
        </p:nvSpPr>
        <p:spPr/>
        <p:txBody>
          <a:bodyPr/>
          <a:lstStyle/>
          <a:p>
            <a:fld id="{0F24E5BB-E6B0-B84A-ABCD-9A3E9C2D78CB}" type="slidenum">
              <a:rPr lang="en-US" smtClean="0"/>
              <a:t>13</a:t>
            </a:fld>
            <a:endParaRPr lang="en-US"/>
          </a:p>
        </p:txBody>
      </p:sp>
    </p:spTree>
    <p:extLst>
      <p:ext uri="{BB962C8B-B14F-4D97-AF65-F5344CB8AC3E}">
        <p14:creationId xmlns:p14="http://schemas.microsoft.com/office/powerpoint/2010/main" val="2292791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 to 950 kb</a:t>
            </a:r>
          </a:p>
          <a:p>
            <a:r>
              <a:rPr lang="en-GB" b="0" i="0" dirty="0">
                <a:solidFill>
                  <a:srgbClr val="374151"/>
                </a:solidFill>
                <a:effectLst/>
                <a:latin typeface="Söhne"/>
              </a:rPr>
              <a:t>e.g. highly repetitive wheat genome sequencing in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e.g. human genome studies </a:t>
            </a:r>
            <a:r>
              <a:rPr lang="en-GB" b="0" i="0" dirty="0">
                <a:solidFill>
                  <a:srgbClr val="374151"/>
                </a:solidFill>
                <a:effectLst/>
                <a:latin typeface="Söhne"/>
              </a:rPr>
              <a:t>structural variations and provided insights into their impact on gene expression and disease susceptibility</a:t>
            </a: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14</a:t>
            </a:fld>
            <a:endParaRPr lang="en-US"/>
          </a:p>
        </p:txBody>
      </p:sp>
    </p:spTree>
    <p:extLst>
      <p:ext uri="{BB962C8B-B14F-4D97-AF65-F5344CB8AC3E}">
        <p14:creationId xmlns:p14="http://schemas.microsoft.com/office/powerpoint/2010/main" val="872524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Heritable changes in gene expression that do not involve alterations in the underlying DNA 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  Methylation= addition of a methyl group (-CH3) to the DNA molecule</a:t>
            </a:r>
          </a:p>
          <a:p>
            <a:pPr marL="171450" indent="-171450">
              <a:buFontTx/>
              <a:buChar char="-"/>
            </a:pPr>
            <a:r>
              <a:rPr lang="en-GB" b="0" i="0" dirty="0">
                <a:solidFill>
                  <a:srgbClr val="374151"/>
                </a:solidFill>
                <a:effectLst/>
                <a:latin typeface="Söhne"/>
              </a:rPr>
              <a:t>Important for regulating gene activity, development and different life stages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Patterns vary across cell types, developmental stages, response to environment</a:t>
            </a:r>
            <a:endParaRPr lang="en-GB" b="0" i="0" dirty="0">
              <a:solidFill>
                <a:srgbClr val="374151"/>
              </a:solidFill>
              <a:effectLst/>
              <a:latin typeface="Söhne"/>
            </a:endParaRPr>
          </a:p>
          <a:p>
            <a:pPr marL="171450" indent="-171450">
              <a:buFontTx/>
              <a:buChar char="-"/>
            </a:pPr>
            <a:r>
              <a:rPr lang="en-GB" b="0" i="0" dirty="0">
                <a:solidFill>
                  <a:srgbClr val="374151"/>
                </a:solidFill>
                <a:effectLst/>
                <a:latin typeface="Söhne"/>
              </a:rPr>
              <a:t>Can do genome wide methylation studies! </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15</a:t>
            </a:fld>
            <a:endParaRPr lang="en-US"/>
          </a:p>
        </p:txBody>
      </p:sp>
    </p:spTree>
    <p:extLst>
      <p:ext uri="{BB962C8B-B14F-4D97-AF65-F5344CB8AC3E}">
        <p14:creationId xmlns:p14="http://schemas.microsoft.com/office/powerpoint/2010/main" val="195056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reason, I think, that people are using nanopore is its accessibility. Can buy a machine (minion) for $1000, which has opened doors for researchers all over the world. No longer need a super fancy lab to do this kind of work – disruptive technology! </a:t>
            </a:r>
          </a:p>
        </p:txBody>
      </p:sp>
      <p:sp>
        <p:nvSpPr>
          <p:cNvPr id="4" name="Slide Number Placeholder 3"/>
          <p:cNvSpPr>
            <a:spLocks noGrp="1"/>
          </p:cNvSpPr>
          <p:nvPr>
            <p:ph type="sldNum" sz="quarter" idx="5"/>
          </p:nvPr>
        </p:nvSpPr>
        <p:spPr/>
        <p:txBody>
          <a:bodyPr/>
          <a:lstStyle/>
          <a:p>
            <a:fld id="{41909C3E-743F-8F44-94DA-97711379353B}" type="slidenum">
              <a:rPr lang="en-US" smtClean="0"/>
              <a:t>16</a:t>
            </a:fld>
            <a:endParaRPr lang="en-US"/>
          </a:p>
        </p:txBody>
      </p:sp>
    </p:spTree>
    <p:extLst>
      <p:ext uri="{BB962C8B-B14F-4D97-AF65-F5344CB8AC3E}">
        <p14:creationId xmlns:p14="http://schemas.microsoft.com/office/powerpoint/2010/main" val="2788193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Nanopore really exploded during covid. It gave researchers in all corners of the globe access to sequencing capacity- even possible in low resource areas. Also extended capacity beyond main hubs, which was necessary during pandemic.</a:t>
            </a:r>
          </a:p>
        </p:txBody>
      </p:sp>
      <p:sp>
        <p:nvSpPr>
          <p:cNvPr id="4" name="Slide Number Placeholder 3"/>
          <p:cNvSpPr>
            <a:spLocks noGrp="1"/>
          </p:cNvSpPr>
          <p:nvPr>
            <p:ph type="sldNum" sz="quarter" idx="5"/>
          </p:nvPr>
        </p:nvSpPr>
        <p:spPr/>
        <p:txBody>
          <a:bodyPr/>
          <a:lstStyle/>
          <a:p>
            <a:fld id="{41909C3E-743F-8F44-94DA-97711379353B}" type="slidenum">
              <a:rPr lang="en-US" smtClean="0"/>
              <a:t>17</a:t>
            </a:fld>
            <a:endParaRPr lang="en-US"/>
          </a:p>
        </p:txBody>
      </p:sp>
    </p:spTree>
    <p:extLst>
      <p:ext uri="{BB962C8B-B14F-4D97-AF65-F5344CB8AC3E}">
        <p14:creationId xmlns:p14="http://schemas.microsoft.com/office/powerpoint/2010/main" val="4165259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18</a:t>
            </a:fld>
            <a:endParaRPr lang="en-US"/>
          </a:p>
        </p:txBody>
      </p:sp>
    </p:spTree>
    <p:extLst>
      <p:ext uri="{BB962C8B-B14F-4D97-AF65-F5344CB8AC3E}">
        <p14:creationId xmlns:p14="http://schemas.microsoft.com/office/powerpoint/2010/main" val="507089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4A4A4A"/>
                </a:solidFill>
                <a:effectLst/>
                <a:latin typeface="inherit"/>
              </a:rPr>
              <a:t>R10 has a longer barrel and dual reader head, enabling improved resolution of </a:t>
            </a:r>
            <a:r>
              <a:rPr lang="en-US" b="0" i="1" dirty="0" err="1">
                <a:solidFill>
                  <a:srgbClr val="4A4A4A"/>
                </a:solidFill>
                <a:effectLst/>
                <a:latin typeface="inherit"/>
              </a:rPr>
              <a:t>homopolymeric</a:t>
            </a:r>
            <a:r>
              <a:rPr lang="en-US" b="0" i="1" dirty="0">
                <a:solidFill>
                  <a:srgbClr val="4A4A4A"/>
                </a:solidFill>
                <a:effectLst/>
                <a:latin typeface="inherit"/>
              </a:rPr>
              <a:t> regions and improving the consensus accuracy of nanopore sequencing data.</a:t>
            </a:r>
            <a:endParaRPr lang="en-US" b="0" i="0" dirty="0">
              <a:solidFill>
                <a:srgbClr val="4A4A4A"/>
              </a:solidFill>
              <a:effectLst/>
              <a:latin typeface="HelveticaNow"/>
            </a:endParaRPr>
          </a:p>
          <a:p>
            <a:br>
              <a:rPr lang="en-US" dirty="0"/>
            </a:b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19</a:t>
            </a:fld>
            <a:endParaRPr lang="en-US"/>
          </a:p>
        </p:txBody>
      </p:sp>
    </p:spTree>
    <p:extLst>
      <p:ext uri="{BB962C8B-B14F-4D97-AF65-F5344CB8AC3E}">
        <p14:creationId xmlns:p14="http://schemas.microsoft.com/office/powerpoint/2010/main" val="246900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sanger </a:t>
            </a:r>
            <a:r>
              <a:rPr lang="en-GB" b="0" i="0" dirty="0">
                <a:solidFill>
                  <a:srgbClr val="374151"/>
                </a:solidFill>
                <a:effectLst/>
                <a:latin typeface="Söhne"/>
              </a:rPr>
              <a:t>capillary-based method that typically sequences a single DNA fragment (reliable but low throughput)</a:t>
            </a:r>
          </a:p>
          <a:p>
            <a:endParaRPr lang="en-GB"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effectLst/>
              </a:rPr>
              <a:t>Technologies: Illumina, PacBi</a:t>
            </a:r>
            <a:r>
              <a:rPr lang="en-GB" sz="1200" dirty="0"/>
              <a:t>o, Nanopore, Ion Torrent</a:t>
            </a:r>
            <a:endParaRPr lang="en-US" sz="1200" dirty="0"/>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a:t>
            </a:fld>
            <a:endParaRPr lang="en-US"/>
          </a:p>
        </p:txBody>
      </p:sp>
    </p:spTree>
    <p:extLst>
      <p:ext uri="{BB962C8B-B14F-4D97-AF65-F5344CB8AC3E}">
        <p14:creationId xmlns:p14="http://schemas.microsoft.com/office/powerpoint/2010/main" val="1368906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21</a:t>
            </a:fld>
            <a:endParaRPr lang="en-US"/>
          </a:p>
        </p:txBody>
      </p:sp>
    </p:spTree>
    <p:extLst>
      <p:ext uri="{BB962C8B-B14F-4D97-AF65-F5344CB8AC3E}">
        <p14:creationId xmlns:p14="http://schemas.microsoft.com/office/powerpoint/2010/main" val="3450506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known as selective sequencing. An alternative to lab-based enrichment or depletion methods. These can be lengthy procedures in the lab, often need </a:t>
            </a:r>
            <a:r>
              <a:rPr lang="en-GB" b="0" i="0" dirty="0">
                <a:solidFill>
                  <a:srgbClr val="333333"/>
                </a:solidFill>
                <a:effectLst/>
                <a:latin typeface="Georgia" panose="02040502050405020303" pitchFamily="18" charset="0"/>
              </a:rPr>
              <a:t>sample-specific adaptation and can bias the output data. Adaptive sampling is a software controlled enrichment method where the software </a:t>
            </a:r>
            <a:r>
              <a:rPr lang="en-GB" b="0" i="0" dirty="0" err="1">
                <a:solidFill>
                  <a:srgbClr val="333333"/>
                </a:solidFill>
                <a:effectLst/>
                <a:latin typeface="Georgia" panose="02040502050405020303" pitchFamily="18" charset="0"/>
              </a:rPr>
              <a:t>basecalls</a:t>
            </a:r>
            <a:r>
              <a:rPr lang="en-GB" b="0" i="0" dirty="0">
                <a:solidFill>
                  <a:srgbClr val="333333"/>
                </a:solidFill>
                <a:effectLst/>
                <a:latin typeface="Georgia" panose="02040502050405020303" pitchFamily="18" charset="0"/>
              </a:rPr>
              <a:t> the first few hundred bases of each read and compares it with the target reference sequences. Matching or unmatching sequences are rejected, depending on whether the software is set to enrich or deplete.</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22</a:t>
            </a:fld>
            <a:endParaRPr lang="en-US"/>
          </a:p>
        </p:txBody>
      </p:sp>
    </p:spTree>
    <p:extLst>
      <p:ext uri="{BB962C8B-B14F-4D97-AF65-F5344CB8AC3E}">
        <p14:creationId xmlns:p14="http://schemas.microsoft.com/office/powerpoint/2010/main" val="3060466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Sequencing and alignment (to your provided reference) in real-time presents the opportunity to decide whether to continue allowing DNA to pass through the pore- or eject it</a:t>
            </a:r>
          </a:p>
          <a:p>
            <a:pPr marL="171450" indent="-171450">
              <a:buFont typeface="Arial" panose="020B0604020202020204" pitchFamily="34" charset="0"/>
              <a:buChar char="•"/>
            </a:pPr>
            <a:r>
              <a:rPr lang="en-US" dirty="0"/>
              <a:t>Ejecting an unwanted DNA fragment frees up the pore to sequence what you actually want. So you </a:t>
            </a:r>
            <a:r>
              <a:rPr lang="en-US" dirty="0" err="1"/>
              <a:t>prioritise</a:t>
            </a:r>
            <a:r>
              <a:rPr lang="en-US" dirty="0"/>
              <a:t> your target! Leads to higher yields in shorter timeframe. </a:t>
            </a:r>
          </a:p>
        </p:txBody>
      </p:sp>
      <p:sp>
        <p:nvSpPr>
          <p:cNvPr id="4" name="Slide Number Placeholder 3"/>
          <p:cNvSpPr>
            <a:spLocks noGrp="1"/>
          </p:cNvSpPr>
          <p:nvPr>
            <p:ph type="sldNum" sz="quarter" idx="5"/>
          </p:nvPr>
        </p:nvSpPr>
        <p:spPr/>
        <p:txBody>
          <a:bodyPr/>
          <a:lstStyle/>
          <a:p>
            <a:fld id="{0F24E5BB-E6B0-B84A-ABCD-9A3E9C2D78CB}" type="slidenum">
              <a:rPr lang="en-US" smtClean="0"/>
              <a:t>23</a:t>
            </a:fld>
            <a:endParaRPr lang="en-US"/>
          </a:p>
        </p:txBody>
      </p:sp>
    </p:spTree>
    <p:extLst>
      <p:ext uri="{BB962C8B-B14F-4D97-AF65-F5344CB8AC3E}">
        <p14:creationId xmlns:p14="http://schemas.microsoft.com/office/powerpoint/2010/main" val="295377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24</a:t>
            </a:fld>
            <a:endParaRPr lang="en-US"/>
          </a:p>
        </p:txBody>
      </p:sp>
    </p:spTree>
    <p:extLst>
      <p:ext uri="{BB962C8B-B14F-4D97-AF65-F5344CB8AC3E}">
        <p14:creationId xmlns:p14="http://schemas.microsoft.com/office/powerpoint/2010/main" val="3262836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 off between read length and yield. Longer reads work better in adaptive sampling because there is more time to make a decision to eject or continue sequencing, and, freeing up the pore (from sequencing a long non-target DNA) has more of an impact to increase yield. </a:t>
            </a:r>
          </a:p>
          <a:p>
            <a:r>
              <a:rPr lang="en-US" dirty="0"/>
              <a:t>Some evidence suggests adaptive sampling causes a faster degradation of pores and more blockage of pore occurs, but seems to have improved. </a:t>
            </a:r>
          </a:p>
          <a:p>
            <a:r>
              <a:rPr lang="en-US" dirty="0"/>
              <a:t>Long, complex and repetitive reference sequences are difficult to use. Can take a long time to make a decision. </a:t>
            </a:r>
          </a:p>
        </p:txBody>
      </p:sp>
      <p:sp>
        <p:nvSpPr>
          <p:cNvPr id="4" name="Slide Number Placeholder 3"/>
          <p:cNvSpPr>
            <a:spLocks noGrp="1"/>
          </p:cNvSpPr>
          <p:nvPr>
            <p:ph type="sldNum" sz="quarter" idx="5"/>
          </p:nvPr>
        </p:nvSpPr>
        <p:spPr/>
        <p:txBody>
          <a:bodyPr/>
          <a:lstStyle/>
          <a:p>
            <a:fld id="{0F24E5BB-E6B0-B84A-ABCD-9A3E9C2D78CB}" type="slidenum">
              <a:rPr lang="en-US" smtClean="0"/>
              <a:t>25</a:t>
            </a:fld>
            <a:endParaRPr lang="en-US"/>
          </a:p>
        </p:txBody>
      </p:sp>
    </p:spTree>
    <p:extLst>
      <p:ext uri="{BB962C8B-B14F-4D97-AF65-F5344CB8AC3E}">
        <p14:creationId xmlns:p14="http://schemas.microsoft.com/office/powerpoint/2010/main" val="547462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sample may be very precious and you don’t want to risk losing it or not getting enough data from a </a:t>
            </a:r>
            <a:r>
              <a:rPr lang="en-US" dirty="0" err="1"/>
              <a:t>flowcell</a:t>
            </a:r>
            <a:r>
              <a:rPr lang="en-US" dirty="0"/>
              <a:t>. Can now ”recover” your sample from the </a:t>
            </a:r>
            <a:r>
              <a:rPr lang="en-US" dirty="0" err="1"/>
              <a:t>flowcell</a:t>
            </a:r>
            <a:r>
              <a:rPr lang="en-US" dirty="0"/>
              <a:t> if something goes wrong- and even redo the library prep!</a:t>
            </a:r>
          </a:p>
        </p:txBody>
      </p:sp>
      <p:sp>
        <p:nvSpPr>
          <p:cNvPr id="4" name="Slide Number Placeholder 3"/>
          <p:cNvSpPr>
            <a:spLocks noGrp="1"/>
          </p:cNvSpPr>
          <p:nvPr>
            <p:ph type="sldNum" sz="quarter" idx="5"/>
          </p:nvPr>
        </p:nvSpPr>
        <p:spPr/>
        <p:txBody>
          <a:bodyPr/>
          <a:lstStyle/>
          <a:p>
            <a:fld id="{0F24E5BB-E6B0-B84A-ABCD-9A3E9C2D78CB}" type="slidenum">
              <a:rPr lang="en-US" smtClean="0"/>
              <a:t>26</a:t>
            </a:fld>
            <a:endParaRPr lang="en-US"/>
          </a:p>
        </p:txBody>
      </p:sp>
    </p:spTree>
    <p:extLst>
      <p:ext uri="{BB962C8B-B14F-4D97-AF65-F5344CB8AC3E}">
        <p14:creationId xmlns:p14="http://schemas.microsoft.com/office/powerpoint/2010/main" val="151724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 type of error in nanopore sequence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Moving from R9 to R10 improved</a:t>
            </a: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27</a:t>
            </a:fld>
            <a:endParaRPr lang="en-US"/>
          </a:p>
        </p:txBody>
      </p:sp>
    </p:spTree>
    <p:extLst>
      <p:ext uri="{BB962C8B-B14F-4D97-AF65-F5344CB8AC3E}">
        <p14:creationId xmlns:p14="http://schemas.microsoft.com/office/powerpoint/2010/main" val="820641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29</a:t>
            </a:fld>
            <a:endParaRPr lang="en-US"/>
          </a:p>
        </p:txBody>
      </p:sp>
    </p:spTree>
    <p:extLst>
      <p:ext uri="{BB962C8B-B14F-4D97-AF65-F5344CB8AC3E}">
        <p14:creationId xmlns:p14="http://schemas.microsoft.com/office/powerpoint/2010/main" val="172749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b="0" i="0" dirty="0">
                <a:solidFill>
                  <a:srgbClr val="374151"/>
                </a:solidFill>
                <a:effectLst/>
                <a:latin typeface="Söhne"/>
              </a:rPr>
              <a:t>Nanopore sequencing is a method of DNA sequencing that involves passing DNA strands through tiny nanopores and detecting changes in electrical current to determine the sequence of bases.</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3</a:t>
            </a:fld>
            <a:endParaRPr lang="en-US"/>
          </a:p>
        </p:txBody>
      </p:sp>
    </p:spTree>
    <p:extLst>
      <p:ext uri="{BB962C8B-B14F-4D97-AF65-F5344CB8AC3E}">
        <p14:creationId xmlns:p14="http://schemas.microsoft.com/office/powerpoint/2010/main" val="57517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Paradigm shift in biological analysis</a:t>
            </a:r>
          </a:p>
          <a:p>
            <a:r>
              <a:rPr lang="en-US" dirty="0"/>
              <a:t>Nanopore is </a:t>
            </a:r>
            <a:r>
              <a:rPr lang="en-US" dirty="0" err="1"/>
              <a:t>refered</a:t>
            </a:r>
            <a:r>
              <a:rPr lang="en-US" dirty="0"/>
              <a:t> to as 3rd/4</a:t>
            </a:r>
            <a:r>
              <a:rPr lang="en-US" baseline="30000" dirty="0"/>
              <a:t>th</a:t>
            </a:r>
            <a:r>
              <a:rPr lang="en-US" dirty="0"/>
              <a:t> generation, characterized by read length capabilities</a:t>
            </a:r>
          </a:p>
        </p:txBody>
      </p:sp>
      <p:sp>
        <p:nvSpPr>
          <p:cNvPr id="4" name="Slide Number Placeholder 3"/>
          <p:cNvSpPr>
            <a:spLocks noGrp="1"/>
          </p:cNvSpPr>
          <p:nvPr>
            <p:ph type="sldNum" sz="quarter" idx="5"/>
          </p:nvPr>
        </p:nvSpPr>
        <p:spPr/>
        <p:txBody>
          <a:bodyPr/>
          <a:lstStyle/>
          <a:p>
            <a:fld id="{0F24E5BB-E6B0-B84A-ABCD-9A3E9C2D78CB}" type="slidenum">
              <a:rPr lang="en-US" smtClean="0"/>
              <a:t>4</a:t>
            </a:fld>
            <a:endParaRPr lang="en-US"/>
          </a:p>
        </p:txBody>
      </p:sp>
    </p:spTree>
    <p:extLst>
      <p:ext uri="{BB962C8B-B14F-4D97-AF65-F5344CB8AC3E}">
        <p14:creationId xmlns:p14="http://schemas.microsoft.com/office/powerpoint/2010/main" val="209960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5</a:t>
            </a:fld>
            <a:endParaRPr lang="en-US"/>
          </a:p>
        </p:txBody>
      </p:sp>
    </p:spTree>
    <p:extLst>
      <p:ext uri="{BB962C8B-B14F-4D97-AF65-F5344CB8AC3E}">
        <p14:creationId xmlns:p14="http://schemas.microsoft.com/office/powerpoint/2010/main" val="59549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During sequencing the nanopore analyses the entire fragment that’s presented to it- so the read length is </a:t>
            </a:r>
            <a:r>
              <a:rPr lang="en-US" dirty="0" err="1"/>
              <a:t>deirectly</a:t>
            </a:r>
            <a:r>
              <a:rPr lang="en-US" dirty="0"/>
              <a:t> related to the length of DNA/RNA in sample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solidFill>
                  <a:srgbClr val="374151"/>
                </a:solidFill>
                <a:effectLst/>
                <a:latin typeface="Söhne"/>
              </a:rPr>
              <a:t>Direct sequencing of individual DNA or RNA molecules without the need for PCR amplification or fragment cloning</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mn-lt"/>
                <a:ea typeface="+mn-ea"/>
                <a:cs typeface="+mn-cs"/>
              </a:rPr>
              <a:t>The Motor protein (helicase) is provided on a leader adapter that is introduced to the end of the double-stranded DNA template, and unzips the double stranded DNA and present single strand template to the pore. It also controls the speed at which DNA passes through the pore (450bps).</a:t>
            </a:r>
            <a:endParaRPr lang="en-US" dirty="0"/>
          </a:p>
          <a:p>
            <a:pPr marL="171450" indent="-171450">
              <a:buFont typeface="Arial" panose="020B0604020202020204" pitchFamily="34" charset="0"/>
              <a:buChar char="•"/>
            </a:pPr>
            <a:r>
              <a:rPr lang="en-US" sz="1200" dirty="0"/>
              <a:t>The sequencing machine </a:t>
            </a:r>
            <a:r>
              <a:rPr lang="en-US" sz="1200" dirty="0" err="1"/>
              <a:t>aasses</a:t>
            </a:r>
            <a:r>
              <a:rPr lang="en-US" sz="1200" dirty="0"/>
              <a:t> a current across electrically resistant membranes into which protein nanopores are embedded</a:t>
            </a:r>
          </a:p>
          <a:p>
            <a:pPr marL="171450" indent="-171450">
              <a:buFont typeface="Arial" panose="020B0604020202020204" pitchFamily="34" charset="0"/>
              <a:buChar char="•"/>
            </a:pPr>
            <a:r>
              <a:rPr lang="en-US" sz="1200" dirty="0"/>
              <a:t>As DNA or RNA moves through the nanopore they cause disruption in the current which can be </a:t>
            </a:r>
            <a:r>
              <a:rPr lang="en-US" sz="1200" dirty="0" err="1"/>
              <a:t>analysed</a:t>
            </a:r>
            <a:r>
              <a:rPr lang="en-US" sz="1200" dirty="0"/>
              <a:t> to determine the sequence of 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7DFD46B-7C8B-DC49-8145-CF02D87815A3}" type="slidenum">
              <a:rPr lang="en-US" smtClean="0"/>
              <a:t>6</a:t>
            </a:fld>
            <a:endParaRPr lang="en-US"/>
          </a:p>
        </p:txBody>
      </p:sp>
    </p:spTree>
    <p:extLst>
      <p:ext uri="{BB962C8B-B14F-4D97-AF65-F5344CB8AC3E}">
        <p14:creationId xmlns:p14="http://schemas.microsoft.com/office/powerpoint/2010/main" val="1169991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MinION</a:t>
            </a:r>
            <a:r>
              <a:rPr lang="en-US" dirty="0"/>
              <a:t> </a:t>
            </a:r>
            <a:r>
              <a:rPr lang="en-US" dirty="0" err="1"/>
              <a:t>flowcell</a:t>
            </a:r>
            <a:r>
              <a:rPr lang="en-US" dirty="0"/>
              <a:t> (</a:t>
            </a:r>
            <a:r>
              <a:rPr lang="en-US" dirty="0" err="1"/>
              <a:t>promethion</a:t>
            </a:r>
            <a:r>
              <a:rPr lang="en-US" dirty="0"/>
              <a:t> (bigger) and </a:t>
            </a:r>
            <a:r>
              <a:rPr lang="en-US" dirty="0" err="1"/>
              <a:t>flongle</a:t>
            </a:r>
            <a:r>
              <a:rPr lang="en-US" dirty="0"/>
              <a:t> (smaller) </a:t>
            </a:r>
            <a:r>
              <a:rPr lang="en-US" dirty="0" err="1"/>
              <a:t>flowcells</a:t>
            </a:r>
            <a:r>
              <a:rPr lang="en-US" dirty="0"/>
              <a:t> are different).</a:t>
            </a:r>
          </a:p>
          <a:p>
            <a:pPr marL="171450" indent="-171450">
              <a:buFont typeface="Arial" panose="020B0604020202020204" pitchFamily="34" charset="0"/>
              <a:buChar char="•"/>
            </a:pPr>
            <a:r>
              <a:rPr lang="en-US" dirty="0"/>
              <a:t>Nanopore embedded in membrane, in the sensor array</a:t>
            </a:r>
          </a:p>
          <a:p>
            <a:pPr marL="171450" indent="-171450">
              <a:buFont typeface="Arial" panose="020B0604020202020204" pitchFamily="34" charset="0"/>
              <a:buChar char="•"/>
            </a:pPr>
            <a:r>
              <a:rPr lang="en-US" dirty="0"/>
              <a:t>Ports to add priming mix (fuel for sequencing) and the sample library</a:t>
            </a:r>
          </a:p>
          <a:p>
            <a:pPr marL="171450" indent="-171450">
              <a:buFont typeface="Arial" panose="020B0604020202020204" pitchFamily="34" charset="0"/>
              <a:buChar char="•"/>
            </a:pPr>
            <a:r>
              <a:rPr lang="en-US" dirty="0" err="1"/>
              <a:t>Flowcell</a:t>
            </a:r>
            <a:r>
              <a:rPr lang="en-US" dirty="0"/>
              <a:t> has an </a:t>
            </a:r>
            <a:r>
              <a:rPr lang="en-US" dirty="0" err="1"/>
              <a:t>asic</a:t>
            </a:r>
            <a:r>
              <a:rPr lang="en-US" dirty="0"/>
              <a:t> chip on the underside, which controls and reads signal data</a:t>
            </a:r>
          </a:p>
        </p:txBody>
      </p:sp>
      <p:sp>
        <p:nvSpPr>
          <p:cNvPr id="4" name="Slide Number Placeholder 3"/>
          <p:cNvSpPr>
            <a:spLocks noGrp="1"/>
          </p:cNvSpPr>
          <p:nvPr>
            <p:ph type="sldNum" sz="quarter" idx="5"/>
          </p:nvPr>
        </p:nvSpPr>
        <p:spPr/>
        <p:txBody>
          <a:bodyPr/>
          <a:lstStyle/>
          <a:p>
            <a:fld id="{0F24E5BB-E6B0-B84A-ABCD-9A3E9C2D78CB}" type="slidenum">
              <a:rPr lang="en-US" smtClean="0"/>
              <a:t>7</a:t>
            </a:fld>
            <a:endParaRPr lang="en-US"/>
          </a:p>
        </p:txBody>
      </p:sp>
    </p:spTree>
    <p:extLst>
      <p:ext uri="{BB962C8B-B14F-4D97-AF65-F5344CB8AC3E}">
        <p14:creationId xmlns:p14="http://schemas.microsoft.com/office/powerpoint/2010/main" val="3320031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General steps to prepare a sequencing library- true for any next gen seq platform</a:t>
            </a:r>
          </a:p>
          <a:p>
            <a:pPr marL="171450" indent="-171450">
              <a:buFont typeface="Arial" panose="020B0604020202020204" pitchFamily="34" charset="0"/>
              <a:buChar char="•"/>
            </a:pPr>
            <a:r>
              <a:rPr lang="en-US" dirty="0"/>
              <a:t>Some steps are optional and dependent on the desired output e.g. you wouldn’t fragment if you want ultra-long reads, you might not amplify the DNA if you want to do metagenomic (untargeted) sequencing</a:t>
            </a:r>
          </a:p>
        </p:txBody>
      </p:sp>
      <p:sp>
        <p:nvSpPr>
          <p:cNvPr id="4" name="Slide Number Placeholder 3"/>
          <p:cNvSpPr>
            <a:spLocks noGrp="1"/>
          </p:cNvSpPr>
          <p:nvPr>
            <p:ph type="sldNum" sz="quarter" idx="5"/>
          </p:nvPr>
        </p:nvSpPr>
        <p:spPr/>
        <p:txBody>
          <a:bodyPr/>
          <a:lstStyle/>
          <a:p>
            <a:fld id="{0F24E5BB-E6B0-B84A-ABCD-9A3E9C2D78CB}" type="slidenum">
              <a:rPr lang="en-US" smtClean="0"/>
              <a:t>8</a:t>
            </a:fld>
            <a:endParaRPr lang="en-US"/>
          </a:p>
        </p:txBody>
      </p:sp>
    </p:spTree>
    <p:extLst>
      <p:ext uri="{BB962C8B-B14F-4D97-AF65-F5344CB8AC3E}">
        <p14:creationId xmlns:p14="http://schemas.microsoft.com/office/powerpoint/2010/main" val="84519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Very much depends on your input material (type, concentration, size) and desired output. </a:t>
            </a:r>
          </a:p>
          <a:p>
            <a:pPr marL="171450" indent="-171450">
              <a:buFont typeface="Arial" panose="020B0604020202020204" pitchFamily="34" charset="0"/>
              <a:buChar char="•"/>
            </a:pPr>
            <a:r>
              <a:rPr lang="en-US" dirty="0"/>
              <a:t>Rapid library prep kits are very fast protocols but usually require higher input concentrations. They also work by a transposase method so will fragment your DNA. </a:t>
            </a:r>
          </a:p>
        </p:txBody>
      </p:sp>
      <p:sp>
        <p:nvSpPr>
          <p:cNvPr id="4" name="Slide Number Placeholder 3"/>
          <p:cNvSpPr>
            <a:spLocks noGrp="1"/>
          </p:cNvSpPr>
          <p:nvPr>
            <p:ph type="sldNum" sz="quarter" idx="5"/>
          </p:nvPr>
        </p:nvSpPr>
        <p:spPr/>
        <p:txBody>
          <a:bodyPr/>
          <a:lstStyle/>
          <a:p>
            <a:fld id="{0F24E5BB-E6B0-B84A-ABCD-9A3E9C2D78CB}" type="slidenum">
              <a:rPr lang="en-US" smtClean="0"/>
              <a:t>9</a:t>
            </a:fld>
            <a:endParaRPr lang="en-US"/>
          </a:p>
        </p:txBody>
      </p:sp>
    </p:spTree>
    <p:extLst>
      <p:ext uri="{BB962C8B-B14F-4D97-AF65-F5344CB8AC3E}">
        <p14:creationId xmlns:p14="http://schemas.microsoft.com/office/powerpoint/2010/main" val="354352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559E32-3873-7D45-B9C6-C4F839B303D0}"/>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Picture Placeholder 2">
            <a:extLst>
              <a:ext uri="{FF2B5EF4-FFF2-40B4-BE49-F238E27FC236}">
                <a16:creationId xmlns:a16="http://schemas.microsoft.com/office/drawing/2014/main" id="{81BC6CA5-FB54-8746-B1B1-0D09602CEAEC}"/>
              </a:ext>
            </a:extLst>
          </p:cNvPr>
          <p:cNvSpPr>
            <a:spLocks noGrp="1"/>
          </p:cNvSpPr>
          <p:nvPr>
            <p:ph type="pic" sz="quarter" idx="13"/>
          </p:nvPr>
        </p:nvSpPr>
        <p:spPr>
          <a:xfrm>
            <a:off x="-1" y="1699336"/>
            <a:ext cx="2452283" cy="4575733"/>
          </a:xfrm>
          <a:prstGeom prst="rect">
            <a:avLst/>
          </a:prstGeom>
        </p:spPr>
        <p:txBody>
          <a:bodyPr/>
          <a:lstStyle>
            <a:lvl1pPr>
              <a:defRPr>
                <a:solidFill>
                  <a:srgbClr val="003560"/>
                </a:solidFill>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12" name="Text Placeholder 6">
            <a:extLst>
              <a:ext uri="{FF2B5EF4-FFF2-40B4-BE49-F238E27FC236}">
                <a16:creationId xmlns:a16="http://schemas.microsoft.com/office/drawing/2014/main" id="{1DECEF87-946C-834D-8550-61FE3D91A5E9}"/>
              </a:ext>
            </a:extLst>
          </p:cNvPr>
          <p:cNvSpPr>
            <a:spLocks noGrp="1"/>
          </p:cNvSpPr>
          <p:nvPr>
            <p:ph type="body" sz="quarter" idx="14" hasCustomPrompt="1"/>
          </p:nvPr>
        </p:nvSpPr>
        <p:spPr>
          <a:xfrm>
            <a:off x="2549235" y="1705343"/>
            <a:ext cx="9210963" cy="4526124"/>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6039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itle 1">
            <a:extLst>
              <a:ext uri="{FF2B5EF4-FFF2-40B4-BE49-F238E27FC236}">
                <a16:creationId xmlns:a16="http://schemas.microsoft.com/office/drawing/2014/main" id="{3EE31514-F8EA-5D4E-B45D-65DD78DBE34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341252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191D55F9-A3F2-1242-A5F3-5AAACC9DB3A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22494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0418" y="1657926"/>
            <a:ext cx="6629400" cy="789709"/>
          </a:xfrm>
        </p:spPr>
        <p:txBody>
          <a:bodyPr anchor="t">
            <a:normAutofit/>
          </a:bodyPr>
          <a:lstStyle>
            <a:lvl1pPr algn="l">
              <a:defRPr sz="2800">
                <a:solidFill>
                  <a:schemeClr val="accent1">
                    <a:lumMod val="50000"/>
                  </a:schemeClr>
                </a:solidFill>
                <a:latin typeface="Arial" panose="020B0604020202020204" pitchFamily="34" charset="0"/>
                <a:cs typeface="Arial" panose="020B0604020202020204" pitchFamily="34" charset="0"/>
              </a:defRPr>
            </a:lvl1pPr>
          </a:lstStyle>
          <a:p>
            <a:r>
              <a:rPr lang="en-GB"/>
              <a:t>Click to edit Master title style</a:t>
            </a:r>
            <a:endParaRPr lang="en-GB" dirty="0"/>
          </a:p>
        </p:txBody>
      </p:sp>
      <p:sp>
        <p:nvSpPr>
          <p:cNvPr id="3" name="Subtitle 2"/>
          <p:cNvSpPr>
            <a:spLocks noGrp="1"/>
          </p:cNvSpPr>
          <p:nvPr>
            <p:ph type="subTitle" idx="1"/>
          </p:nvPr>
        </p:nvSpPr>
        <p:spPr>
          <a:xfrm>
            <a:off x="690418" y="3015529"/>
            <a:ext cx="5680364" cy="623598"/>
          </a:xfrm>
        </p:spPr>
        <p:txBody>
          <a:bodyPr>
            <a:normAutofit/>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8427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1101283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B56C0B-E29B-4842-B417-82BD0105AAE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9" name="Text Placeholder 6">
            <a:extLst>
              <a:ext uri="{FF2B5EF4-FFF2-40B4-BE49-F238E27FC236}">
                <a16:creationId xmlns:a16="http://schemas.microsoft.com/office/drawing/2014/main" id="{F41A95EC-0528-8A4C-BE96-445CDE1B347E}"/>
              </a:ext>
            </a:extLst>
          </p:cNvPr>
          <p:cNvSpPr>
            <a:spLocks noGrp="1"/>
          </p:cNvSpPr>
          <p:nvPr>
            <p:ph type="body" sz="quarter" idx="14" hasCustomPrompt="1"/>
          </p:nvPr>
        </p:nvSpPr>
        <p:spPr>
          <a:xfrm>
            <a:off x="273133" y="1705342"/>
            <a:ext cx="11487066" cy="4932963"/>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428151569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endParaRPr lang="en-GB" dirty="0"/>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328039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A65B24-645B-1746-9651-55C209C5E25D}"/>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81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CEEA-CE61-8B45-01E3-76341C26E5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3ACD8CB-2D17-25F6-F7CD-2E3502259B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404DFF-0EAE-18DD-AA8B-04E1D8E5942E}"/>
              </a:ext>
            </a:extLst>
          </p:cNvPr>
          <p:cNvSpPr>
            <a:spLocks noGrp="1"/>
          </p:cNvSpPr>
          <p:nvPr>
            <p:ph type="dt" sz="half" idx="10"/>
          </p:nvPr>
        </p:nvSpPr>
        <p:spPr/>
        <p:txBody>
          <a:bodyPr/>
          <a:lstStyle/>
          <a:p>
            <a:fld id="{B8303408-0BFC-2441-8CDA-DBC629FA7BCA}" type="datetimeFigureOut">
              <a:rPr lang="en-US" smtClean="0"/>
              <a:t>2/11/24</a:t>
            </a:fld>
            <a:endParaRPr lang="en-US"/>
          </a:p>
        </p:txBody>
      </p:sp>
      <p:sp>
        <p:nvSpPr>
          <p:cNvPr id="5" name="Footer Placeholder 4">
            <a:extLst>
              <a:ext uri="{FF2B5EF4-FFF2-40B4-BE49-F238E27FC236}">
                <a16:creationId xmlns:a16="http://schemas.microsoft.com/office/drawing/2014/main" id="{509602BF-3910-7E17-7A5A-6D53FB8B6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BC4D3-C19A-6AE6-C66F-4EA7A693BB96}"/>
              </a:ext>
            </a:extLst>
          </p:cNvPr>
          <p:cNvSpPr>
            <a:spLocks noGrp="1"/>
          </p:cNvSpPr>
          <p:nvPr>
            <p:ph type="sldNum" sz="quarter" idx="12"/>
          </p:nvPr>
        </p:nvSpPr>
        <p:spPr/>
        <p:txBody>
          <a:bodyPr/>
          <a:lstStyle/>
          <a:p>
            <a:fld id="{75E9556F-4662-B245-AE53-C2E86369BB94}" type="slidenum">
              <a:rPr lang="en-US" smtClean="0"/>
              <a:t>‹#›</a:t>
            </a:fld>
            <a:endParaRPr lang="en-US"/>
          </a:p>
        </p:txBody>
      </p:sp>
    </p:spTree>
    <p:extLst>
      <p:ext uri="{BB962C8B-B14F-4D97-AF65-F5344CB8AC3E}">
        <p14:creationId xmlns:p14="http://schemas.microsoft.com/office/powerpoint/2010/main" val="224235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11/02/2024</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3" r:id="rId1"/>
    <p:sldLayoutId id="2147483652" r:id="rId2"/>
    <p:sldLayoutId id="2147483653" r:id="rId3"/>
    <p:sldLayoutId id="2147483649" r:id="rId4"/>
    <p:sldLayoutId id="2147483654" r:id="rId5"/>
    <p:sldLayoutId id="2147483687" r:id="rId6"/>
    <p:sldLayoutId id="2147483656" r:id="rId7"/>
    <p:sldLayoutId id="2147483684" r:id="rId8"/>
    <p:sldLayoutId id="2147483689" r:id="rId9"/>
    <p:sldLayoutId id="2147483690" r:id="rId10"/>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8.png"/><Relationship Id="rId7" Type="http://schemas.openxmlformats.org/officeDocument/2006/relationships/diagramQuickStyle" Target="../diagrams/quickStyle7.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hyperlink" Target="https://openclipart.org/detail/167549/fwd__bubble_hand_drawn-by-rejon-177666" TargetMode="External"/><Relationship Id="rId9" Type="http://schemas.microsoft.com/office/2007/relationships/diagramDrawing" Target="../diagrams/drawing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nanoporetech.com/support/how-it-works#fullVideo&amp;modal=fullVideo"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573270" cy="1600200"/>
          </a:xfrm>
        </p:spPr>
        <p:txBody>
          <a:bodyPr anchor="t">
            <a:normAutofit/>
          </a:bodyPr>
          <a:lstStyle/>
          <a:p>
            <a:r>
              <a:rPr lang="en-GB" sz="3200" dirty="0"/>
              <a:t>Introduction to Nanopore Sequencing</a:t>
            </a:r>
          </a:p>
        </p:txBody>
      </p:sp>
      <p:sp>
        <p:nvSpPr>
          <p:cNvPr id="3" name="Subtitle 2"/>
          <p:cNvSpPr>
            <a:spLocks noGrp="1"/>
          </p:cNvSpPr>
          <p:nvPr>
            <p:ph type="body" sz="half" idx="2"/>
          </p:nvPr>
        </p:nvSpPr>
        <p:spPr>
          <a:xfrm>
            <a:off x="741680" y="3934224"/>
            <a:ext cx="4744720" cy="1934763"/>
          </a:xfrm>
        </p:spPr>
        <p:txBody>
          <a:bodyPr>
            <a:normAutofit/>
          </a:bodyPr>
          <a:lstStyle/>
          <a:p>
            <a:r>
              <a:rPr lang="en-GB" dirty="0"/>
              <a:t>Kirstyn Brunker</a:t>
            </a:r>
          </a:p>
          <a:p>
            <a:r>
              <a:rPr lang="en-US" sz="1800" i="1" dirty="0"/>
              <a:t>RAGE workshop, SCENE, University of Glasgow</a:t>
            </a:r>
          </a:p>
          <a:p>
            <a:r>
              <a:rPr lang="en-US" sz="1800" i="1" dirty="0"/>
              <a:t>26-30</a:t>
            </a:r>
            <a:r>
              <a:rPr lang="en-US" sz="1800" i="1" baseline="30000" dirty="0"/>
              <a:t>th</a:t>
            </a:r>
            <a:r>
              <a:rPr lang="en-US" sz="1800" i="1" dirty="0"/>
              <a:t> June 2023</a:t>
            </a:r>
          </a:p>
          <a:p>
            <a:endParaRPr lang="en-GB" dirty="0"/>
          </a:p>
        </p:txBody>
      </p:sp>
      <p:pic>
        <p:nvPicPr>
          <p:cNvPr id="5124" name="Picture 4">
            <a:extLst>
              <a:ext uri="{FF2B5EF4-FFF2-40B4-BE49-F238E27FC236}">
                <a16:creationId xmlns:a16="http://schemas.microsoft.com/office/drawing/2014/main" id="{95F80991-8DCB-96D6-C006-1BAAF956D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0" y="0"/>
            <a:ext cx="6378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17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6853-F74F-BE14-8AAB-02DAB3A9E0C8}"/>
              </a:ext>
            </a:extLst>
          </p:cNvPr>
          <p:cNvSpPr>
            <a:spLocks noGrp="1"/>
          </p:cNvSpPr>
          <p:nvPr>
            <p:ph type="title"/>
          </p:nvPr>
        </p:nvSpPr>
        <p:spPr>
          <a:xfrm>
            <a:off x="2549236" y="533614"/>
            <a:ext cx="9210963" cy="888786"/>
          </a:xfrm>
        </p:spPr>
        <p:txBody>
          <a:bodyPr anchor="t">
            <a:normAutofit/>
          </a:bodyPr>
          <a:lstStyle/>
          <a:p>
            <a:r>
              <a:rPr lang="en-US" dirty="0"/>
              <a:t>How it is being used</a:t>
            </a:r>
          </a:p>
        </p:txBody>
      </p:sp>
      <p:pic>
        <p:nvPicPr>
          <p:cNvPr id="4" name="Picture 3">
            <a:extLst>
              <a:ext uri="{FF2B5EF4-FFF2-40B4-BE49-F238E27FC236}">
                <a16:creationId xmlns:a16="http://schemas.microsoft.com/office/drawing/2014/main" id="{F99FA173-49DD-4152-2B69-F3CD88C88D74}"/>
              </a:ext>
            </a:extLst>
          </p:cNvPr>
          <p:cNvPicPr>
            <a:picLocks noChangeAspect="1"/>
          </p:cNvPicPr>
          <p:nvPr/>
        </p:nvPicPr>
        <p:blipFill>
          <a:blip r:embed="rId3"/>
          <a:stretch>
            <a:fillRect/>
          </a:stretch>
        </p:blipFill>
        <p:spPr>
          <a:xfrm>
            <a:off x="285750" y="2137768"/>
            <a:ext cx="11474450" cy="3585765"/>
          </a:xfrm>
          <a:prstGeom prst="rect">
            <a:avLst/>
          </a:prstGeom>
          <a:noFill/>
        </p:spPr>
      </p:pic>
      <p:sp>
        <p:nvSpPr>
          <p:cNvPr id="5" name="TextBox 4">
            <a:extLst>
              <a:ext uri="{FF2B5EF4-FFF2-40B4-BE49-F238E27FC236}">
                <a16:creationId xmlns:a16="http://schemas.microsoft.com/office/drawing/2014/main" id="{6393DE4A-690A-5F2B-3079-9F18481F63F5}"/>
              </a:ext>
            </a:extLst>
          </p:cNvPr>
          <p:cNvSpPr txBox="1"/>
          <p:nvPr/>
        </p:nvSpPr>
        <p:spPr>
          <a:xfrm>
            <a:off x="9472613" y="6488668"/>
            <a:ext cx="2358531" cy="307777"/>
          </a:xfrm>
          <a:prstGeom prst="rect">
            <a:avLst/>
          </a:prstGeom>
          <a:noFill/>
        </p:spPr>
        <p:txBody>
          <a:bodyPr wrap="none" rtlCol="0">
            <a:spAutoFit/>
          </a:bodyPr>
          <a:lstStyle/>
          <a:p>
            <a:r>
              <a:rPr lang="en-US" sz="1400" dirty="0">
                <a:solidFill>
                  <a:schemeClr val="accent2">
                    <a:lumMod val="20000"/>
                    <a:lumOff val="80000"/>
                  </a:schemeClr>
                </a:solidFill>
              </a:rPr>
              <a:t>Image: Oxford Nanopore Tech</a:t>
            </a:r>
          </a:p>
        </p:txBody>
      </p:sp>
    </p:spTree>
    <p:extLst>
      <p:ext uri="{BB962C8B-B14F-4D97-AF65-F5344CB8AC3E}">
        <p14:creationId xmlns:p14="http://schemas.microsoft.com/office/powerpoint/2010/main" val="2340272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30AC68-3729-B47F-7E4C-88C424B33665}"/>
              </a:ext>
            </a:extLst>
          </p:cNvPr>
          <p:cNvPicPr>
            <a:picLocks noChangeAspect="1"/>
          </p:cNvPicPr>
          <p:nvPr/>
        </p:nvPicPr>
        <p:blipFill>
          <a:blip r:embed="rId3"/>
          <a:stretch>
            <a:fillRect/>
          </a:stretch>
        </p:blipFill>
        <p:spPr>
          <a:xfrm>
            <a:off x="0" y="2677518"/>
            <a:ext cx="8599849" cy="4180482"/>
          </a:xfrm>
          <a:prstGeom prst="rect">
            <a:avLst/>
          </a:prstGeom>
        </p:spPr>
      </p:pic>
      <p:sp>
        <p:nvSpPr>
          <p:cNvPr id="2" name="Title 1">
            <a:extLst>
              <a:ext uri="{FF2B5EF4-FFF2-40B4-BE49-F238E27FC236}">
                <a16:creationId xmlns:a16="http://schemas.microsoft.com/office/drawing/2014/main" id="{77E2095C-64C6-F811-3AB2-3331D9A39311}"/>
              </a:ext>
            </a:extLst>
          </p:cNvPr>
          <p:cNvSpPr>
            <a:spLocks noGrp="1"/>
          </p:cNvSpPr>
          <p:nvPr>
            <p:ph type="title"/>
          </p:nvPr>
        </p:nvSpPr>
        <p:spPr>
          <a:xfrm>
            <a:off x="741680" y="2123676"/>
            <a:ext cx="4027169" cy="1600200"/>
          </a:xfrm>
        </p:spPr>
        <p:txBody>
          <a:bodyPr anchor="t">
            <a:normAutofit/>
          </a:bodyPr>
          <a:lstStyle/>
          <a:p>
            <a:r>
              <a:rPr lang="en-US" dirty="0"/>
              <a:t>Advantages</a:t>
            </a:r>
          </a:p>
        </p:txBody>
      </p:sp>
      <p:graphicFrame>
        <p:nvGraphicFramePr>
          <p:cNvPr id="5" name="Content Placeholder 2">
            <a:extLst>
              <a:ext uri="{FF2B5EF4-FFF2-40B4-BE49-F238E27FC236}">
                <a16:creationId xmlns:a16="http://schemas.microsoft.com/office/drawing/2014/main" id="{8B0DDEB7-C7F1-C0A4-1813-C53300E045EC}"/>
              </a:ext>
            </a:extLst>
          </p:cNvPr>
          <p:cNvGraphicFramePr>
            <a:graphicFrameLocks noGrp="1"/>
          </p:cNvGraphicFramePr>
          <p:nvPr>
            <p:ph idx="1"/>
            <p:extLst>
              <p:ext uri="{D42A27DB-BD31-4B8C-83A1-F6EECF244321}">
                <p14:modId xmlns:p14="http://schemas.microsoft.com/office/powerpoint/2010/main" val="489055982"/>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AutoShape 2">
            <a:extLst>
              <a:ext uri="{FF2B5EF4-FFF2-40B4-BE49-F238E27FC236}">
                <a16:creationId xmlns:a16="http://schemas.microsoft.com/office/drawing/2014/main" id="{7653E6A6-4BEF-4F19-FF50-78927AC1B91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3696DC73-1F21-5364-A2E1-BDBAD9798C6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160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
            <a:extLst>
              <a:ext uri="{FF2B5EF4-FFF2-40B4-BE49-F238E27FC236}">
                <a16:creationId xmlns:a16="http://schemas.microsoft.com/office/drawing/2014/main" id="{16EC58C5-CEF7-D1CA-D130-417B5484732F}"/>
              </a:ext>
            </a:extLst>
          </p:cNvPr>
          <p:cNvGraphicFramePr>
            <a:graphicFrameLocks/>
          </p:cNvGraphicFramePr>
          <p:nvPr>
            <p:extLst>
              <p:ext uri="{D42A27DB-BD31-4B8C-83A1-F6EECF244321}">
                <p14:modId xmlns:p14="http://schemas.microsoft.com/office/powerpoint/2010/main" val="3372210337"/>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A94631BE-E0B7-30C0-923B-8ECF02CF9D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025775"/>
            <a:ext cx="12192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9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Novel Coronavirus (COVID-19) Overview">
            <a:extLst>
              <a:ext uri="{FF2B5EF4-FFF2-40B4-BE49-F238E27FC236}">
                <a16:creationId xmlns:a16="http://schemas.microsoft.com/office/drawing/2014/main" id="{B7D82CDC-592D-9045-A2CE-B18A46A41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310" y="0"/>
            <a:ext cx="8904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2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F244510-7988-ACE0-6465-FAFE95C974D3}"/>
              </a:ext>
            </a:extLst>
          </p:cNvPr>
          <p:cNvSpPr>
            <a:spLocks noGrp="1"/>
          </p:cNvSpPr>
          <p:nvPr>
            <p:ph type="body" sz="quarter" idx="14"/>
          </p:nvPr>
        </p:nvSpPr>
        <p:spPr>
          <a:xfrm>
            <a:off x="4818061" y="2552700"/>
            <a:ext cx="10923587" cy="3818905"/>
          </a:xfrm>
        </p:spPr>
        <p:txBody>
          <a:bodyPr/>
          <a:lstStyle/>
          <a:p>
            <a:r>
              <a:rPr lang="en-US" dirty="0"/>
              <a:t>Ultra-long reads (hundreds of kilobases)</a:t>
            </a:r>
          </a:p>
          <a:p>
            <a:endParaRPr lang="en-US" dirty="0"/>
          </a:p>
          <a:p>
            <a:pPr lvl="1"/>
            <a:r>
              <a:rPr lang="en-GB" dirty="0"/>
              <a:t>Ease of assembly and improved quality</a:t>
            </a:r>
          </a:p>
          <a:p>
            <a:endParaRPr lang="en-US" dirty="0"/>
          </a:p>
          <a:p>
            <a:pPr lvl="1"/>
            <a:r>
              <a:rPr lang="en-GB" dirty="0"/>
              <a:t>Span repetitive genomic regions</a:t>
            </a:r>
          </a:p>
          <a:p>
            <a:pPr lvl="1"/>
            <a:endParaRPr lang="en-US" dirty="0"/>
          </a:p>
          <a:p>
            <a:pPr lvl="1"/>
            <a:r>
              <a:rPr lang="en-GB" dirty="0"/>
              <a:t>Structural variant detection</a:t>
            </a:r>
            <a:endParaRPr lang="en-US" dirty="0"/>
          </a:p>
        </p:txBody>
      </p:sp>
      <p:graphicFrame>
        <p:nvGraphicFramePr>
          <p:cNvPr id="10" name="Content Placeholder 2">
            <a:extLst>
              <a:ext uri="{FF2B5EF4-FFF2-40B4-BE49-F238E27FC236}">
                <a16:creationId xmlns:a16="http://schemas.microsoft.com/office/drawing/2014/main" id="{16EC58C5-CEF7-D1CA-D130-417B5484732F}"/>
              </a:ext>
            </a:extLst>
          </p:cNvPr>
          <p:cNvGraphicFramePr>
            <a:graphicFrameLocks/>
          </p:cNvGraphicFramePr>
          <p:nvPr>
            <p:extLst>
              <p:ext uri="{D42A27DB-BD31-4B8C-83A1-F6EECF244321}">
                <p14:modId xmlns:p14="http://schemas.microsoft.com/office/powerpoint/2010/main" val="1097091626"/>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Nature Methods names 'long-read sequencing' as its method of 2022 and  showcases Oxford Nanopore's any read length capabilities, from short to  ultra-long">
            <a:extLst>
              <a:ext uri="{FF2B5EF4-FFF2-40B4-BE49-F238E27FC236}">
                <a16:creationId xmlns:a16="http://schemas.microsoft.com/office/drawing/2014/main" id="{D57B2AA2-920A-A8F4-E018-E441C7F4AA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655" y="1657350"/>
            <a:ext cx="3768403"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35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BB4D2-5FBA-00A6-6A9A-4BD76D13AD04}"/>
              </a:ext>
            </a:extLst>
          </p:cNvPr>
          <p:cNvSpPr>
            <a:spLocks noGrp="1"/>
          </p:cNvSpPr>
          <p:nvPr>
            <p:ph idx="1"/>
          </p:nvPr>
        </p:nvSpPr>
        <p:spPr>
          <a:xfrm>
            <a:off x="254000" y="2859088"/>
            <a:ext cx="5839620" cy="4351338"/>
          </a:xfrm>
        </p:spPr>
        <p:txBody>
          <a:bodyPr/>
          <a:lstStyle/>
          <a:p>
            <a:r>
              <a:rPr lang="en-US" dirty="0"/>
              <a:t>DNA  and RNA methylation</a:t>
            </a:r>
          </a:p>
          <a:p>
            <a:endParaRPr lang="en-US" dirty="0"/>
          </a:p>
          <a:p>
            <a:pPr lvl="1"/>
            <a:r>
              <a:rPr lang="en-US" dirty="0"/>
              <a:t>Can measure long-range epigenetic patterns</a:t>
            </a:r>
          </a:p>
          <a:p>
            <a:pPr lvl="1"/>
            <a:endParaRPr lang="en-US" dirty="0"/>
          </a:p>
          <a:p>
            <a:pPr lvl="1"/>
            <a:r>
              <a:rPr lang="en-US" dirty="0"/>
              <a:t>Genome-wide methylation studies!</a:t>
            </a:r>
          </a:p>
          <a:p>
            <a:pPr lvl="1"/>
            <a:endParaRPr lang="en-US" dirty="0"/>
          </a:p>
        </p:txBody>
      </p:sp>
      <p:graphicFrame>
        <p:nvGraphicFramePr>
          <p:cNvPr id="4" name="Content Placeholder 2">
            <a:extLst>
              <a:ext uri="{FF2B5EF4-FFF2-40B4-BE49-F238E27FC236}">
                <a16:creationId xmlns:a16="http://schemas.microsoft.com/office/drawing/2014/main" id="{17834FAC-795E-C64D-49F8-4583739BAEFB}"/>
              </a:ext>
            </a:extLst>
          </p:cNvPr>
          <p:cNvGraphicFramePr>
            <a:graphicFrameLocks/>
          </p:cNvGraphicFramePr>
          <p:nvPr>
            <p:extLst>
              <p:ext uri="{D42A27DB-BD31-4B8C-83A1-F6EECF244321}">
                <p14:modId xmlns:p14="http://schemas.microsoft.com/office/powerpoint/2010/main" val="254539584"/>
              </p:ext>
            </p:extLst>
          </p:nvPr>
        </p:nvGraphicFramePr>
        <p:xfrm>
          <a:off x="5183188" y="987425"/>
          <a:ext cx="6399212" cy="1565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descr="Role of DNA methylation in Disease | labclinics.com">
            <a:extLst>
              <a:ext uri="{FF2B5EF4-FFF2-40B4-BE49-F238E27FC236}">
                <a16:creationId xmlns:a16="http://schemas.microsoft.com/office/drawing/2014/main" id="{6E02DDA5-206E-FBBE-94DD-EE57F49CCD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8381" y="2859089"/>
            <a:ext cx="609361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285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90D4624-BCB0-AFBA-5B5B-CAEA4373D0EE}"/>
              </a:ext>
            </a:extLst>
          </p:cNvPr>
          <p:cNvGrpSpPr/>
          <p:nvPr/>
        </p:nvGrpSpPr>
        <p:grpSpPr>
          <a:xfrm>
            <a:off x="4182009" y="10"/>
            <a:ext cx="8009991" cy="6857990"/>
            <a:chOff x="4182011" y="10"/>
            <a:chExt cx="8009991" cy="6857990"/>
          </a:xfrm>
        </p:grpSpPr>
        <p:pic>
          <p:nvPicPr>
            <p:cNvPr id="7" name="Picture 8" descr="Field genomics: portable sequencer tracks infectious disease outbreaks –  Birmingham Health Partners">
              <a:extLst>
                <a:ext uri="{FF2B5EF4-FFF2-40B4-BE49-F238E27FC236}">
                  <a16:creationId xmlns:a16="http://schemas.microsoft.com/office/drawing/2014/main" id="{B926F863-D86B-334D-B5F1-E090AF2371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981" b="-2"/>
            <a:stretch/>
          </p:blipFill>
          <p:spPr bwMode="auto">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6" name="Picture 4" descr="$180 million DNA &amp;#39;barcode&amp;#39; project aims to discover 2 million new species |  Science | AAAS">
              <a:extLst>
                <a:ext uri="{FF2B5EF4-FFF2-40B4-BE49-F238E27FC236}">
                  <a16:creationId xmlns:a16="http://schemas.microsoft.com/office/drawing/2014/main" id="{1B806397-3F09-7D42-A2D5-5BCA4A77BF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911" b="21169"/>
            <a:stretch/>
          </p:blipFill>
          <p:spPr bwMode="auto">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F0A5EDA-BE14-108F-3668-2EEFF472D74C}"/>
              </a:ext>
            </a:extLst>
          </p:cNvPr>
          <p:cNvGrpSpPr/>
          <p:nvPr/>
        </p:nvGrpSpPr>
        <p:grpSpPr>
          <a:xfrm>
            <a:off x="139036" y="1645846"/>
            <a:ext cx="5483197" cy="1324260"/>
            <a:chOff x="230192" y="0"/>
            <a:chExt cx="5483197" cy="1324260"/>
          </a:xfrm>
        </p:grpSpPr>
        <p:sp>
          <p:nvSpPr>
            <p:cNvPr id="9" name="Rounded Rectangle 8">
              <a:extLst>
                <a:ext uri="{FF2B5EF4-FFF2-40B4-BE49-F238E27FC236}">
                  <a16:creationId xmlns:a16="http://schemas.microsoft.com/office/drawing/2014/main" id="{FBB62F85-E8A4-3C35-E9F8-11B58DABAF15}"/>
                </a:ext>
              </a:extLst>
            </p:cNvPr>
            <p:cNvSpPr/>
            <p:nvPr/>
          </p:nvSpPr>
          <p:spPr>
            <a:xfrm>
              <a:off x="230192" y="0"/>
              <a:ext cx="5483197" cy="1324260"/>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ounded Rectangle 4">
              <a:extLst>
                <a:ext uri="{FF2B5EF4-FFF2-40B4-BE49-F238E27FC236}">
                  <a16:creationId xmlns:a16="http://schemas.microsoft.com/office/drawing/2014/main" id="{2C275836-2D3D-8F9E-6E47-D64F99952DC1}"/>
                </a:ext>
              </a:extLst>
            </p:cNvPr>
            <p:cNvSpPr txBox="1"/>
            <p:nvPr/>
          </p:nvSpPr>
          <p:spPr>
            <a:xfrm>
              <a:off x="294837" y="64645"/>
              <a:ext cx="5353907" cy="119497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0" i="0" kern="1200" dirty="0"/>
                <a:t>Portability and accessibility</a:t>
              </a:r>
              <a:endParaRPr lang="en-US" sz="3600" kern="1200" dirty="0"/>
            </a:p>
          </p:txBody>
        </p:sp>
      </p:grpSp>
      <p:sp>
        <p:nvSpPr>
          <p:cNvPr id="12" name="Content Placeholder 11">
            <a:extLst>
              <a:ext uri="{FF2B5EF4-FFF2-40B4-BE49-F238E27FC236}">
                <a16:creationId xmlns:a16="http://schemas.microsoft.com/office/drawing/2014/main" id="{639192AA-78FD-AD7F-27F9-2F2779A5E79F}"/>
              </a:ext>
            </a:extLst>
          </p:cNvPr>
          <p:cNvSpPr>
            <a:spLocks noGrp="1"/>
          </p:cNvSpPr>
          <p:nvPr>
            <p:ph idx="1"/>
          </p:nvPr>
        </p:nvSpPr>
        <p:spPr>
          <a:xfrm>
            <a:off x="523446" y="3323484"/>
            <a:ext cx="4019550" cy="4098925"/>
          </a:xfrm>
        </p:spPr>
        <p:txBody>
          <a:bodyPr/>
          <a:lstStyle/>
          <a:p>
            <a:r>
              <a:rPr lang="en-US" dirty="0"/>
              <a:t>Take the lab to the sample</a:t>
            </a:r>
          </a:p>
          <a:p>
            <a:endParaRPr lang="en-US" dirty="0"/>
          </a:p>
          <a:p>
            <a:r>
              <a:rPr lang="en-GB" dirty="0">
                <a:solidFill>
                  <a:srgbClr val="374151"/>
                </a:solidFill>
              </a:rPr>
              <a:t>Research &amp; diagnostics </a:t>
            </a:r>
            <a:r>
              <a:rPr lang="en-GB" b="0" i="0" dirty="0">
                <a:solidFill>
                  <a:srgbClr val="374151"/>
                </a:solidFill>
                <a:effectLst/>
              </a:rPr>
              <a:t>in remote locations</a:t>
            </a:r>
          </a:p>
          <a:p>
            <a:endParaRPr lang="en-GB" b="0" i="0" dirty="0">
              <a:solidFill>
                <a:srgbClr val="374151"/>
              </a:solidFill>
              <a:effectLst/>
            </a:endParaRPr>
          </a:p>
          <a:p>
            <a:r>
              <a:rPr lang="en-US" dirty="0"/>
              <a:t>Rapid, on-site sequencing</a:t>
            </a:r>
          </a:p>
        </p:txBody>
      </p:sp>
      <p:sp>
        <p:nvSpPr>
          <p:cNvPr id="5" name="TextBox 4">
            <a:extLst>
              <a:ext uri="{FF2B5EF4-FFF2-40B4-BE49-F238E27FC236}">
                <a16:creationId xmlns:a16="http://schemas.microsoft.com/office/drawing/2014/main" id="{340D0874-77BF-75FB-6381-3269FE7B3F08}"/>
              </a:ext>
            </a:extLst>
          </p:cNvPr>
          <p:cNvSpPr txBox="1"/>
          <p:nvPr/>
        </p:nvSpPr>
        <p:spPr>
          <a:xfrm>
            <a:off x="4520423" y="6627157"/>
            <a:ext cx="4386692" cy="461665"/>
          </a:xfrm>
          <a:prstGeom prst="rect">
            <a:avLst/>
          </a:prstGeom>
          <a:noFill/>
        </p:spPr>
        <p:txBody>
          <a:bodyPr wrap="square">
            <a:spAutoFit/>
          </a:bodyPr>
          <a:lstStyle/>
          <a:p>
            <a:pPr algn="l"/>
            <a:r>
              <a:rPr lang="en-GB" sz="1200" b="0" i="0" dirty="0">
                <a:solidFill>
                  <a:schemeClr val="bg1"/>
                </a:solidFill>
                <a:effectLst/>
                <a:latin typeface="var(--font-family-sans-serif)"/>
              </a:rPr>
              <a:t>PHOTO: PIERRE ESCOUBAS/TAXON EXPEDITIONS 2018</a:t>
            </a:r>
            <a:br>
              <a:rPr lang="en-GB" sz="1200" dirty="0">
                <a:solidFill>
                  <a:schemeClr val="bg1"/>
                </a:solidFill>
              </a:rPr>
            </a:br>
            <a:endParaRPr lang="en-US" sz="1200" dirty="0">
              <a:solidFill>
                <a:schemeClr val="bg1"/>
              </a:solidFill>
            </a:endParaRPr>
          </a:p>
        </p:txBody>
      </p:sp>
    </p:spTree>
    <p:extLst>
      <p:ext uri="{BB962C8B-B14F-4D97-AF65-F5344CB8AC3E}">
        <p14:creationId xmlns:p14="http://schemas.microsoft.com/office/powerpoint/2010/main" val="590258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age">
            <a:extLst>
              <a:ext uri="{FF2B5EF4-FFF2-40B4-BE49-F238E27FC236}">
                <a16:creationId xmlns:a16="http://schemas.microsoft.com/office/drawing/2014/main" id="{440FFF79-51F8-1144-8CC4-D28BBB091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16" y="1704975"/>
            <a:ext cx="3683000" cy="4932363"/>
          </a:xfrm>
          <a:prstGeom prst="rect">
            <a:avLst/>
          </a:prstGeom>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00FA502D-267F-8977-4013-D89B0CD2B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997" y="1704975"/>
            <a:ext cx="6261799" cy="3585384"/>
          </a:xfrm>
          <a:prstGeom prst="rect">
            <a:avLst/>
          </a:prstGeom>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DFBC42-F651-968B-FB05-48E76AA23992}"/>
              </a:ext>
            </a:extLst>
          </p:cNvPr>
          <p:cNvPicPr>
            <a:picLocks noChangeAspect="1"/>
          </p:cNvPicPr>
          <p:nvPr/>
        </p:nvPicPr>
        <p:blipFill rotWithShape="1">
          <a:blip r:embed="rId5"/>
          <a:srcRect l="5865" r="5321"/>
          <a:stretch/>
        </p:blipFill>
        <p:spPr>
          <a:xfrm>
            <a:off x="9855200" y="5153646"/>
            <a:ext cx="2230034" cy="1483692"/>
          </a:xfrm>
          <a:prstGeom prst="rect">
            <a:avLst/>
          </a:prstGeom>
        </p:spPr>
      </p:pic>
      <p:sp>
        <p:nvSpPr>
          <p:cNvPr id="11" name="Title 10">
            <a:extLst>
              <a:ext uri="{FF2B5EF4-FFF2-40B4-BE49-F238E27FC236}">
                <a16:creationId xmlns:a16="http://schemas.microsoft.com/office/drawing/2014/main" id="{75951E8D-0BDD-7D8C-730F-BD32A4320968}"/>
              </a:ext>
            </a:extLst>
          </p:cNvPr>
          <p:cNvSpPr>
            <a:spLocks noGrp="1"/>
          </p:cNvSpPr>
          <p:nvPr>
            <p:ph type="title"/>
          </p:nvPr>
        </p:nvSpPr>
        <p:spPr>
          <a:xfrm>
            <a:off x="2549236" y="533614"/>
            <a:ext cx="9210963" cy="888786"/>
          </a:xfrm>
        </p:spPr>
        <p:txBody>
          <a:bodyPr anchor="t">
            <a:normAutofit/>
          </a:bodyPr>
          <a:lstStyle/>
          <a:p>
            <a:r>
              <a:rPr lang="en-US" dirty="0"/>
              <a:t>COVID – an explosion of decentralized sequencing capacity</a:t>
            </a:r>
          </a:p>
        </p:txBody>
      </p:sp>
    </p:spTree>
    <p:extLst>
      <p:ext uri="{BB962C8B-B14F-4D97-AF65-F5344CB8AC3E}">
        <p14:creationId xmlns:p14="http://schemas.microsoft.com/office/powerpoint/2010/main" val="252074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352B9-2AA5-B04F-BB6D-0B988D751FCD}"/>
              </a:ext>
            </a:extLst>
          </p:cNvPr>
          <p:cNvSpPr>
            <a:spLocks noGrp="1"/>
          </p:cNvSpPr>
          <p:nvPr>
            <p:ph type="title"/>
          </p:nvPr>
        </p:nvSpPr>
        <p:spPr/>
        <p:txBody>
          <a:bodyPr anchor="t">
            <a:normAutofit/>
          </a:bodyPr>
          <a:lstStyle/>
          <a:p>
            <a:r>
              <a:rPr lang="en-US" dirty="0"/>
              <a:t>Disadvantages</a:t>
            </a:r>
          </a:p>
        </p:txBody>
      </p:sp>
      <p:graphicFrame>
        <p:nvGraphicFramePr>
          <p:cNvPr id="5" name="Content Placeholder 2">
            <a:extLst>
              <a:ext uri="{FF2B5EF4-FFF2-40B4-BE49-F238E27FC236}">
                <a16:creationId xmlns:a16="http://schemas.microsoft.com/office/drawing/2014/main" id="{1654CD78-848C-15F2-2993-D277E0878327}"/>
              </a:ext>
            </a:extLst>
          </p:cNvPr>
          <p:cNvGraphicFramePr>
            <a:graphicFrameLocks noGrp="1"/>
          </p:cNvGraphicFramePr>
          <p:nvPr>
            <p:ph sz="quarter" idx="13"/>
            <p:extLst>
              <p:ext uri="{D42A27DB-BD31-4B8C-83A1-F6EECF244321}">
                <p14:modId xmlns:p14="http://schemas.microsoft.com/office/powerpoint/2010/main" val="3899004118"/>
              </p:ext>
            </p:extLst>
          </p:nvPr>
        </p:nvGraphicFramePr>
        <p:xfrm>
          <a:off x="600075" y="1396792"/>
          <a:ext cx="10615613" cy="3819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8">
            <a:extLst>
              <a:ext uri="{FF2B5EF4-FFF2-40B4-BE49-F238E27FC236}">
                <a16:creationId xmlns:a16="http://schemas.microsoft.com/office/drawing/2014/main" id="{DD458A1B-2057-044D-5C91-F296F783CDF6}"/>
              </a:ext>
            </a:extLst>
          </p:cNvPr>
          <p:cNvGraphicFramePr>
            <a:graphicFrameLocks noGrp="1"/>
          </p:cNvGraphicFramePr>
          <p:nvPr>
            <p:extLst>
              <p:ext uri="{D42A27DB-BD31-4B8C-83A1-F6EECF244321}">
                <p14:modId xmlns:p14="http://schemas.microsoft.com/office/powerpoint/2010/main" val="3907582272"/>
              </p:ext>
            </p:extLst>
          </p:nvPr>
        </p:nvGraphicFramePr>
        <p:xfrm>
          <a:off x="2971801" y="4561127"/>
          <a:ext cx="2928936" cy="1097280"/>
        </p:xfrm>
        <a:graphic>
          <a:graphicData uri="http://schemas.openxmlformats.org/drawingml/2006/table">
            <a:tbl>
              <a:tblPr firstRow="1" bandRow="1">
                <a:tableStyleId>{2D5ABB26-0587-4C30-8999-92F81FD0307C}</a:tableStyleId>
              </a:tblPr>
              <a:tblGrid>
                <a:gridCol w="244078">
                  <a:extLst>
                    <a:ext uri="{9D8B030D-6E8A-4147-A177-3AD203B41FA5}">
                      <a16:colId xmlns:a16="http://schemas.microsoft.com/office/drawing/2014/main" val="1986979244"/>
                    </a:ext>
                  </a:extLst>
                </a:gridCol>
                <a:gridCol w="244078">
                  <a:extLst>
                    <a:ext uri="{9D8B030D-6E8A-4147-A177-3AD203B41FA5}">
                      <a16:colId xmlns:a16="http://schemas.microsoft.com/office/drawing/2014/main" val="3302163647"/>
                    </a:ext>
                  </a:extLst>
                </a:gridCol>
                <a:gridCol w="244078">
                  <a:extLst>
                    <a:ext uri="{9D8B030D-6E8A-4147-A177-3AD203B41FA5}">
                      <a16:colId xmlns:a16="http://schemas.microsoft.com/office/drawing/2014/main" val="2440335011"/>
                    </a:ext>
                  </a:extLst>
                </a:gridCol>
                <a:gridCol w="244078">
                  <a:extLst>
                    <a:ext uri="{9D8B030D-6E8A-4147-A177-3AD203B41FA5}">
                      <a16:colId xmlns:a16="http://schemas.microsoft.com/office/drawing/2014/main" val="1594235194"/>
                    </a:ext>
                  </a:extLst>
                </a:gridCol>
                <a:gridCol w="244078">
                  <a:extLst>
                    <a:ext uri="{9D8B030D-6E8A-4147-A177-3AD203B41FA5}">
                      <a16:colId xmlns:a16="http://schemas.microsoft.com/office/drawing/2014/main" val="576659036"/>
                    </a:ext>
                  </a:extLst>
                </a:gridCol>
                <a:gridCol w="244078">
                  <a:extLst>
                    <a:ext uri="{9D8B030D-6E8A-4147-A177-3AD203B41FA5}">
                      <a16:colId xmlns:a16="http://schemas.microsoft.com/office/drawing/2014/main" val="3053550103"/>
                    </a:ext>
                  </a:extLst>
                </a:gridCol>
                <a:gridCol w="244078">
                  <a:extLst>
                    <a:ext uri="{9D8B030D-6E8A-4147-A177-3AD203B41FA5}">
                      <a16:colId xmlns:a16="http://schemas.microsoft.com/office/drawing/2014/main" val="3367593166"/>
                    </a:ext>
                  </a:extLst>
                </a:gridCol>
                <a:gridCol w="244078">
                  <a:extLst>
                    <a:ext uri="{9D8B030D-6E8A-4147-A177-3AD203B41FA5}">
                      <a16:colId xmlns:a16="http://schemas.microsoft.com/office/drawing/2014/main" val="1268531232"/>
                    </a:ext>
                  </a:extLst>
                </a:gridCol>
                <a:gridCol w="244078">
                  <a:extLst>
                    <a:ext uri="{9D8B030D-6E8A-4147-A177-3AD203B41FA5}">
                      <a16:colId xmlns:a16="http://schemas.microsoft.com/office/drawing/2014/main" val="4013966132"/>
                    </a:ext>
                  </a:extLst>
                </a:gridCol>
                <a:gridCol w="244078">
                  <a:extLst>
                    <a:ext uri="{9D8B030D-6E8A-4147-A177-3AD203B41FA5}">
                      <a16:colId xmlns:a16="http://schemas.microsoft.com/office/drawing/2014/main" val="1400639629"/>
                    </a:ext>
                  </a:extLst>
                </a:gridCol>
                <a:gridCol w="244078">
                  <a:extLst>
                    <a:ext uri="{9D8B030D-6E8A-4147-A177-3AD203B41FA5}">
                      <a16:colId xmlns:a16="http://schemas.microsoft.com/office/drawing/2014/main" val="1040192467"/>
                    </a:ext>
                  </a:extLst>
                </a:gridCol>
                <a:gridCol w="244078">
                  <a:extLst>
                    <a:ext uri="{9D8B030D-6E8A-4147-A177-3AD203B41FA5}">
                      <a16:colId xmlns:a16="http://schemas.microsoft.com/office/drawing/2014/main" val="3601531300"/>
                    </a:ext>
                  </a:extLst>
                </a:gridCol>
              </a:tblGrid>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51530"/>
                  </a:ext>
                </a:extLst>
              </a:tr>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9988117"/>
                  </a:ext>
                </a:extLst>
              </a:tr>
              <a:tr h="229897">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2864860"/>
                  </a:ext>
                </a:extLst>
              </a:tr>
            </a:tbl>
          </a:graphicData>
        </a:graphic>
      </p:graphicFrame>
      <p:sp>
        <p:nvSpPr>
          <p:cNvPr id="11" name="Rectangle 10">
            <a:extLst>
              <a:ext uri="{FF2B5EF4-FFF2-40B4-BE49-F238E27FC236}">
                <a16:creationId xmlns:a16="http://schemas.microsoft.com/office/drawing/2014/main" id="{0C197F42-35C1-DAF8-BBB3-5A4FC840EFC9}"/>
              </a:ext>
            </a:extLst>
          </p:cNvPr>
          <p:cNvSpPr/>
          <p:nvPr/>
        </p:nvSpPr>
        <p:spPr>
          <a:xfrm>
            <a:off x="9545489" y="4651453"/>
            <a:ext cx="1808311" cy="689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E9AE26E-63FA-CF74-89CB-C0FA92781E39}"/>
              </a:ext>
            </a:extLst>
          </p:cNvPr>
          <p:cNvSpPr/>
          <p:nvPr/>
        </p:nvSpPr>
        <p:spPr>
          <a:xfrm>
            <a:off x="9691010" y="4921081"/>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3BEFFB2-1E00-4402-CF2D-F478443A82C8}"/>
              </a:ext>
            </a:extLst>
          </p:cNvPr>
          <p:cNvSpPr txBox="1"/>
          <p:nvPr/>
        </p:nvSpPr>
        <p:spPr>
          <a:xfrm>
            <a:off x="9578827" y="4587995"/>
            <a:ext cx="1752531" cy="369332"/>
          </a:xfrm>
          <a:prstGeom prst="rect">
            <a:avLst/>
          </a:prstGeom>
          <a:noFill/>
        </p:spPr>
        <p:txBody>
          <a:bodyPr wrap="none" rtlCol="0">
            <a:spAutoFit/>
          </a:bodyPr>
          <a:lstStyle/>
          <a:p>
            <a:r>
              <a:rPr lang="en-US" dirty="0"/>
              <a:t>TCCTGAGTAATTA</a:t>
            </a:r>
          </a:p>
        </p:txBody>
      </p:sp>
      <p:sp>
        <p:nvSpPr>
          <p:cNvPr id="14" name="TextBox 13">
            <a:extLst>
              <a:ext uri="{FF2B5EF4-FFF2-40B4-BE49-F238E27FC236}">
                <a16:creationId xmlns:a16="http://schemas.microsoft.com/office/drawing/2014/main" id="{4674F241-4FDF-1DF3-93DD-122F13BDDC32}"/>
              </a:ext>
            </a:extLst>
          </p:cNvPr>
          <p:cNvSpPr txBox="1"/>
          <p:nvPr/>
        </p:nvSpPr>
        <p:spPr>
          <a:xfrm rot="20845018">
            <a:off x="6272214" y="1793569"/>
            <a:ext cx="2045881" cy="369332"/>
          </a:xfrm>
          <a:prstGeom prst="rect">
            <a:avLst/>
          </a:prstGeom>
          <a:noFill/>
        </p:spPr>
        <p:txBody>
          <a:bodyPr wrap="none" rtlCol="0">
            <a:spAutoFit/>
          </a:bodyPr>
          <a:lstStyle/>
          <a:p>
            <a:r>
              <a:rPr lang="en-US" b="1" dirty="0">
                <a:solidFill>
                  <a:schemeClr val="accent5">
                    <a:lumMod val="60000"/>
                    <a:lumOff val="40000"/>
                  </a:schemeClr>
                </a:solidFill>
              </a:rPr>
              <a:t>A</a:t>
            </a:r>
            <a:r>
              <a:rPr lang="en-US" b="1" dirty="0">
                <a:solidFill>
                  <a:schemeClr val="accent4">
                    <a:lumMod val="60000"/>
                    <a:lumOff val="40000"/>
                  </a:schemeClr>
                </a:solidFill>
              </a:rPr>
              <a:t>G</a:t>
            </a:r>
            <a:r>
              <a:rPr lang="en-US" b="1" dirty="0">
                <a:solidFill>
                  <a:schemeClr val="accent1"/>
                </a:solidFill>
              </a:rPr>
              <a:t>C</a:t>
            </a:r>
            <a:r>
              <a:rPr lang="en-US" b="1" u="sng" dirty="0">
                <a:solidFill>
                  <a:schemeClr val="accent3"/>
                </a:solidFill>
              </a:rPr>
              <a:t>TTTTTTTT</a:t>
            </a:r>
            <a:r>
              <a:rPr lang="en-US" b="1" dirty="0">
                <a:solidFill>
                  <a:schemeClr val="accent1"/>
                </a:solidFill>
              </a:rPr>
              <a:t>C</a:t>
            </a:r>
            <a:r>
              <a:rPr lang="en-US" b="1" dirty="0">
                <a:solidFill>
                  <a:schemeClr val="accent4">
                    <a:lumMod val="60000"/>
                    <a:lumOff val="40000"/>
                  </a:schemeClr>
                </a:solidFill>
              </a:rPr>
              <a:t>G</a:t>
            </a:r>
            <a:r>
              <a:rPr lang="en-US" b="1" dirty="0">
                <a:solidFill>
                  <a:schemeClr val="accent1"/>
                </a:solidFill>
              </a:rPr>
              <a:t>C</a:t>
            </a:r>
            <a:r>
              <a:rPr lang="en-US" b="1" dirty="0">
                <a:solidFill>
                  <a:schemeClr val="accent5">
                    <a:lumMod val="60000"/>
                    <a:lumOff val="40000"/>
                  </a:schemeClr>
                </a:solidFill>
              </a:rPr>
              <a:t>A</a:t>
            </a:r>
          </a:p>
        </p:txBody>
      </p:sp>
    </p:spTree>
    <p:extLst>
      <p:ext uri="{BB962C8B-B14F-4D97-AF65-F5344CB8AC3E}">
        <p14:creationId xmlns:p14="http://schemas.microsoft.com/office/powerpoint/2010/main" val="594715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screenshot, diagram, design&#10;&#10;Description automatically generated">
            <a:extLst>
              <a:ext uri="{FF2B5EF4-FFF2-40B4-BE49-F238E27FC236}">
                <a16:creationId xmlns:a16="http://schemas.microsoft.com/office/drawing/2014/main" id="{17DC49A8-3E5F-054F-BFD9-0AD56C8B86A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838200" y="1716543"/>
            <a:ext cx="5181600" cy="4352543"/>
          </a:xfrm>
          <a:noFill/>
        </p:spPr>
      </p:pic>
      <p:sp>
        <p:nvSpPr>
          <p:cNvPr id="4" name="Text Placeholder 3">
            <a:extLst>
              <a:ext uri="{FF2B5EF4-FFF2-40B4-BE49-F238E27FC236}">
                <a16:creationId xmlns:a16="http://schemas.microsoft.com/office/drawing/2014/main" id="{4F6DBB29-03D7-A71A-257E-80A4B68A73CD}"/>
              </a:ext>
            </a:extLst>
          </p:cNvPr>
          <p:cNvSpPr>
            <a:spLocks noGrp="1"/>
          </p:cNvSpPr>
          <p:nvPr>
            <p:ph sz="half" idx="2"/>
          </p:nvPr>
        </p:nvSpPr>
        <p:spPr>
          <a:xfrm>
            <a:off x="6172200" y="1608667"/>
            <a:ext cx="5181600" cy="4568296"/>
          </a:xfrm>
        </p:spPr>
        <p:txBody>
          <a:bodyPr>
            <a:normAutofit/>
          </a:bodyPr>
          <a:lstStyle/>
          <a:p>
            <a:pPr marL="342900" indent="-342900">
              <a:buFont typeface="Arial" panose="020B0604020202020204" pitchFamily="34" charset="0"/>
              <a:buChar char="•"/>
            </a:pPr>
            <a:r>
              <a:rPr lang="en-US" dirty="0"/>
              <a:t>Kit V14 chemistry with R10.4.1 </a:t>
            </a:r>
            <a:r>
              <a:rPr lang="en-US" dirty="0" err="1"/>
              <a:t>flowcells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Higher accuracy and yield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Capable of duplex reads</a:t>
            </a:r>
          </a:p>
        </p:txBody>
      </p:sp>
      <p:sp>
        <p:nvSpPr>
          <p:cNvPr id="2" name="Title 1">
            <a:extLst>
              <a:ext uri="{FF2B5EF4-FFF2-40B4-BE49-F238E27FC236}">
                <a16:creationId xmlns:a16="http://schemas.microsoft.com/office/drawing/2014/main" id="{08D7E068-DA55-BE0A-0B4E-3592B29F6E86}"/>
              </a:ext>
            </a:extLst>
          </p:cNvPr>
          <p:cNvSpPr>
            <a:spLocks noGrp="1"/>
          </p:cNvSpPr>
          <p:nvPr>
            <p:ph type="title"/>
          </p:nvPr>
        </p:nvSpPr>
        <p:spPr>
          <a:xfrm>
            <a:off x="2549236" y="533614"/>
            <a:ext cx="9210963" cy="888786"/>
          </a:xfrm>
        </p:spPr>
        <p:txBody>
          <a:bodyPr anchor="t">
            <a:normAutofit/>
          </a:bodyPr>
          <a:lstStyle/>
          <a:p>
            <a:r>
              <a:rPr lang="en-US" dirty="0"/>
              <a:t>Latest kits/</a:t>
            </a:r>
            <a:r>
              <a:rPr lang="en-US" dirty="0" err="1"/>
              <a:t>flowcells</a:t>
            </a:r>
            <a:endParaRPr lang="en-US" dirty="0"/>
          </a:p>
        </p:txBody>
      </p:sp>
      <p:sp>
        <p:nvSpPr>
          <p:cNvPr id="7" name="TextBox 6">
            <a:extLst>
              <a:ext uri="{FF2B5EF4-FFF2-40B4-BE49-F238E27FC236}">
                <a16:creationId xmlns:a16="http://schemas.microsoft.com/office/drawing/2014/main" id="{D07F66D8-10BC-0E22-7291-FE67C7D1BAC9}"/>
              </a:ext>
            </a:extLst>
          </p:cNvPr>
          <p:cNvSpPr txBox="1"/>
          <p:nvPr/>
        </p:nvSpPr>
        <p:spPr>
          <a:xfrm>
            <a:off x="442913" y="6363229"/>
            <a:ext cx="2358531" cy="307777"/>
          </a:xfrm>
          <a:prstGeom prst="rect">
            <a:avLst/>
          </a:prstGeom>
          <a:noFill/>
        </p:spPr>
        <p:txBody>
          <a:bodyPr wrap="none" rtlCol="0">
            <a:spAutoFit/>
          </a:bodyPr>
          <a:lstStyle/>
          <a:p>
            <a:r>
              <a:rPr lang="en-US" sz="1400" dirty="0">
                <a:solidFill>
                  <a:srgbClr val="C1C1C1"/>
                </a:solidFill>
              </a:rPr>
              <a:t>Image: Oxford Nanopore Tech</a:t>
            </a:r>
          </a:p>
        </p:txBody>
      </p:sp>
      <p:pic>
        <p:nvPicPr>
          <p:cNvPr id="3074" name="Picture 2" descr="Image">
            <a:extLst>
              <a:ext uri="{FF2B5EF4-FFF2-40B4-BE49-F238E27FC236}">
                <a16:creationId xmlns:a16="http://schemas.microsoft.com/office/drawing/2014/main" id="{0F95B307-DE72-EA4F-F5FF-4C5533FF1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563" y="4461064"/>
            <a:ext cx="3244850" cy="1863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5A0B81-9973-8633-FDE6-DB2AC252BCE9}"/>
              </a:ext>
            </a:extLst>
          </p:cNvPr>
          <p:cNvSpPr txBox="1"/>
          <p:nvPr/>
        </p:nvSpPr>
        <p:spPr>
          <a:xfrm>
            <a:off x="6996545" y="6178563"/>
            <a:ext cx="776175" cy="369332"/>
          </a:xfrm>
          <a:prstGeom prst="rect">
            <a:avLst/>
          </a:prstGeom>
          <a:noFill/>
        </p:spPr>
        <p:txBody>
          <a:bodyPr wrap="none" rtlCol="0">
            <a:spAutoFit/>
          </a:bodyPr>
          <a:lstStyle/>
          <a:p>
            <a:r>
              <a:rPr lang="en-US" dirty="0"/>
              <a:t>R9.4.1</a:t>
            </a:r>
          </a:p>
        </p:txBody>
      </p:sp>
      <p:sp>
        <p:nvSpPr>
          <p:cNvPr id="5" name="TextBox 4">
            <a:extLst>
              <a:ext uri="{FF2B5EF4-FFF2-40B4-BE49-F238E27FC236}">
                <a16:creationId xmlns:a16="http://schemas.microsoft.com/office/drawing/2014/main" id="{912A9613-B235-4D12-8782-7AD381372786}"/>
              </a:ext>
            </a:extLst>
          </p:cNvPr>
          <p:cNvSpPr txBox="1"/>
          <p:nvPr/>
        </p:nvSpPr>
        <p:spPr>
          <a:xfrm>
            <a:off x="7989326" y="6182207"/>
            <a:ext cx="718466" cy="369332"/>
          </a:xfrm>
          <a:prstGeom prst="rect">
            <a:avLst/>
          </a:prstGeom>
          <a:noFill/>
        </p:spPr>
        <p:txBody>
          <a:bodyPr wrap="none" rtlCol="0">
            <a:spAutoFit/>
          </a:bodyPr>
          <a:lstStyle/>
          <a:p>
            <a:r>
              <a:rPr lang="en-US" dirty="0"/>
              <a:t>R10.3</a:t>
            </a:r>
          </a:p>
        </p:txBody>
      </p:sp>
      <p:sp>
        <p:nvSpPr>
          <p:cNvPr id="8" name="TextBox 7">
            <a:extLst>
              <a:ext uri="{FF2B5EF4-FFF2-40B4-BE49-F238E27FC236}">
                <a16:creationId xmlns:a16="http://schemas.microsoft.com/office/drawing/2014/main" id="{7C40AB28-7B18-A0DF-E97E-FAF06E060FF7}"/>
              </a:ext>
            </a:extLst>
          </p:cNvPr>
          <p:cNvSpPr txBox="1"/>
          <p:nvPr/>
        </p:nvSpPr>
        <p:spPr>
          <a:xfrm>
            <a:off x="9066869" y="6178563"/>
            <a:ext cx="893193" cy="369332"/>
          </a:xfrm>
          <a:prstGeom prst="rect">
            <a:avLst/>
          </a:prstGeom>
          <a:noFill/>
        </p:spPr>
        <p:txBody>
          <a:bodyPr wrap="none" rtlCol="0">
            <a:spAutoFit/>
          </a:bodyPr>
          <a:lstStyle/>
          <a:p>
            <a:r>
              <a:rPr lang="en-US" dirty="0"/>
              <a:t>R10.4.1</a:t>
            </a:r>
          </a:p>
        </p:txBody>
      </p:sp>
    </p:spTree>
    <p:extLst>
      <p:ext uri="{BB962C8B-B14F-4D97-AF65-F5344CB8AC3E}">
        <p14:creationId xmlns:p14="http://schemas.microsoft.com/office/powerpoint/2010/main" val="997178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54FAD5-A74E-310D-BC22-7EFBA2DF9185}"/>
              </a:ext>
            </a:extLst>
          </p:cNvPr>
          <p:cNvSpPr>
            <a:spLocks noGrp="1"/>
          </p:cNvSpPr>
          <p:nvPr>
            <p:ph sz="half" idx="2"/>
          </p:nvPr>
        </p:nvSpPr>
        <p:spPr>
          <a:xfrm>
            <a:off x="6172200" y="1608667"/>
            <a:ext cx="5181600" cy="4568296"/>
          </a:xfrm>
        </p:spPr>
        <p:txBody>
          <a:bodyPr>
            <a:normAutofit/>
          </a:bodyPr>
          <a:lstStyle/>
          <a:p>
            <a:r>
              <a:rPr lang="en-US"/>
              <a:t>Massively parallel sequencing technologies </a:t>
            </a:r>
          </a:p>
          <a:p>
            <a:endParaRPr lang="en-US"/>
          </a:p>
          <a:p>
            <a:r>
              <a:rPr lang="en-GB"/>
              <a:t>S</a:t>
            </a:r>
            <a:r>
              <a:rPr lang="en-GB" b="0" i="0">
                <a:effectLst/>
              </a:rPr>
              <a:t>imultaneously sequence millions of DNA fragments</a:t>
            </a:r>
          </a:p>
          <a:p>
            <a:pPr lvl="1"/>
            <a:endParaRPr lang="en-GB"/>
          </a:p>
        </p:txBody>
      </p:sp>
      <p:sp>
        <p:nvSpPr>
          <p:cNvPr id="4" name="Title 3">
            <a:extLst>
              <a:ext uri="{FF2B5EF4-FFF2-40B4-BE49-F238E27FC236}">
                <a16:creationId xmlns:a16="http://schemas.microsoft.com/office/drawing/2014/main" id="{DDC1A371-F0E3-8C4E-97E4-13A7F346BCD6}"/>
              </a:ext>
            </a:extLst>
          </p:cNvPr>
          <p:cNvSpPr>
            <a:spLocks noGrp="1"/>
          </p:cNvSpPr>
          <p:nvPr>
            <p:ph type="title"/>
          </p:nvPr>
        </p:nvSpPr>
        <p:spPr>
          <a:xfrm>
            <a:off x="2549236" y="533614"/>
            <a:ext cx="9210963" cy="888786"/>
          </a:xfrm>
        </p:spPr>
        <p:txBody>
          <a:bodyPr anchor="t">
            <a:normAutofit/>
          </a:bodyPr>
          <a:lstStyle/>
          <a:p>
            <a:r>
              <a:rPr lang="en-US" dirty="0"/>
              <a:t>Next generation sequencing</a:t>
            </a:r>
          </a:p>
        </p:txBody>
      </p:sp>
      <p:pic>
        <p:nvPicPr>
          <p:cNvPr id="22" name="Picture 21">
            <a:extLst>
              <a:ext uri="{FF2B5EF4-FFF2-40B4-BE49-F238E27FC236}">
                <a16:creationId xmlns:a16="http://schemas.microsoft.com/office/drawing/2014/main" id="{C00B4E72-CC27-D103-A4ED-AB8B5BD12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263" y="1831670"/>
            <a:ext cx="4664006" cy="4649033"/>
          </a:xfrm>
          <a:prstGeom prst="rect">
            <a:avLst/>
          </a:prstGeom>
        </p:spPr>
      </p:pic>
    </p:spTree>
    <p:extLst>
      <p:ext uri="{BB962C8B-B14F-4D97-AF65-F5344CB8AC3E}">
        <p14:creationId xmlns:p14="http://schemas.microsoft.com/office/powerpoint/2010/main" val="2767130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71B4DC-683A-C2CA-FBBE-5E11123EF98C}"/>
              </a:ext>
            </a:extLst>
          </p:cNvPr>
          <p:cNvSpPr>
            <a:spLocks noGrp="1"/>
          </p:cNvSpPr>
          <p:nvPr>
            <p:ph type="title"/>
          </p:nvPr>
        </p:nvSpPr>
        <p:spPr>
          <a:xfrm>
            <a:off x="741680" y="2123676"/>
            <a:ext cx="4027169" cy="1600200"/>
          </a:xfrm>
        </p:spPr>
        <p:txBody>
          <a:bodyPr anchor="t">
            <a:normAutofit/>
          </a:bodyPr>
          <a:lstStyle/>
          <a:p>
            <a:r>
              <a:rPr lang="en-US" dirty="0"/>
              <a:t>Products unavailable or being phased out</a:t>
            </a:r>
          </a:p>
        </p:txBody>
      </p:sp>
      <p:sp>
        <p:nvSpPr>
          <p:cNvPr id="3" name="Content Placeholder 2">
            <a:extLst>
              <a:ext uri="{FF2B5EF4-FFF2-40B4-BE49-F238E27FC236}">
                <a16:creationId xmlns:a16="http://schemas.microsoft.com/office/drawing/2014/main" id="{061B5CB3-A18C-E790-DAE1-B876A55F2A0F}"/>
              </a:ext>
            </a:extLst>
          </p:cNvPr>
          <p:cNvSpPr>
            <a:spLocks noGrp="1"/>
          </p:cNvSpPr>
          <p:nvPr>
            <p:ph type="body" sz="half" idx="2"/>
          </p:nvPr>
        </p:nvSpPr>
        <p:spPr>
          <a:xfrm>
            <a:off x="741680" y="3934224"/>
            <a:ext cx="4030345" cy="1934763"/>
          </a:xfrm>
        </p:spPr>
        <p:txBody>
          <a:bodyPr>
            <a:normAutofit/>
          </a:bodyPr>
          <a:lstStyle/>
          <a:p>
            <a:r>
              <a:rPr lang="en-US" dirty="0"/>
              <a:t>Kit 11 chemistry</a:t>
            </a:r>
          </a:p>
          <a:p>
            <a:r>
              <a:rPr lang="en-US" dirty="0"/>
              <a:t>R9.4.1 </a:t>
            </a:r>
            <a:r>
              <a:rPr lang="en-US" dirty="0" err="1"/>
              <a:t>flowcells</a:t>
            </a:r>
            <a:endParaRPr lang="en-US" dirty="0"/>
          </a:p>
        </p:txBody>
      </p:sp>
      <p:pic>
        <p:nvPicPr>
          <p:cNvPr id="5" name="Content Placeholder 4">
            <a:extLst>
              <a:ext uri="{FF2B5EF4-FFF2-40B4-BE49-F238E27FC236}">
                <a16:creationId xmlns:a16="http://schemas.microsoft.com/office/drawing/2014/main" id="{CF0E0162-89FC-0109-06F8-BD91DF670A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672876"/>
            <a:ext cx="6172200" cy="3502722"/>
          </a:xfrm>
          <a:prstGeom prst="rect">
            <a:avLst/>
          </a:prstGeom>
          <a:noFill/>
        </p:spPr>
      </p:pic>
    </p:spTree>
    <p:extLst>
      <p:ext uri="{BB962C8B-B14F-4D97-AF65-F5344CB8AC3E}">
        <p14:creationId xmlns:p14="http://schemas.microsoft.com/office/powerpoint/2010/main" val="510613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A2B55-C848-8112-B038-ECED2B032FD2}"/>
              </a:ext>
            </a:extLst>
          </p:cNvPr>
          <p:cNvPicPr>
            <a:picLocks noChangeAspect="1"/>
          </p:cNvPicPr>
          <p:nvPr/>
        </p:nvPicPr>
        <p:blipFill>
          <a:blip r:embed="rId3"/>
          <a:stretch>
            <a:fillRect/>
          </a:stretch>
        </p:blipFill>
        <p:spPr>
          <a:xfrm>
            <a:off x="1136664" y="481983"/>
            <a:ext cx="10340961" cy="5947392"/>
          </a:xfrm>
          <a:prstGeom prst="rect">
            <a:avLst/>
          </a:prstGeom>
        </p:spPr>
      </p:pic>
      <p:sp>
        <p:nvSpPr>
          <p:cNvPr id="7" name="TextBox 6">
            <a:extLst>
              <a:ext uri="{FF2B5EF4-FFF2-40B4-BE49-F238E27FC236}">
                <a16:creationId xmlns:a16="http://schemas.microsoft.com/office/drawing/2014/main" id="{F2E9F478-303C-E10A-09BC-35A02CD2358F}"/>
              </a:ext>
            </a:extLst>
          </p:cNvPr>
          <p:cNvSpPr txBox="1"/>
          <p:nvPr/>
        </p:nvSpPr>
        <p:spPr>
          <a:xfrm>
            <a:off x="6345419" y="6488668"/>
            <a:ext cx="4429226" cy="307777"/>
          </a:xfrm>
          <a:prstGeom prst="rect">
            <a:avLst/>
          </a:prstGeom>
          <a:noFill/>
        </p:spPr>
        <p:txBody>
          <a:bodyPr wrap="none" rtlCol="0">
            <a:spAutoFit/>
          </a:bodyPr>
          <a:lstStyle/>
          <a:p>
            <a:r>
              <a:rPr lang="en-US" sz="1400" dirty="0">
                <a:solidFill>
                  <a:schemeClr val="accent2">
                    <a:lumMod val="20000"/>
                    <a:lumOff val="80000"/>
                  </a:schemeClr>
                </a:solidFill>
              </a:rPr>
              <a:t>Credit: Slide from Oxford Nanopore’s London Calling 2023 </a:t>
            </a:r>
          </a:p>
        </p:txBody>
      </p:sp>
    </p:spTree>
    <p:extLst>
      <p:ext uri="{BB962C8B-B14F-4D97-AF65-F5344CB8AC3E}">
        <p14:creationId xmlns:p14="http://schemas.microsoft.com/office/powerpoint/2010/main" val="165483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3A0090-D836-3647-8DE2-C4A47A9FA500}"/>
              </a:ext>
            </a:extLst>
          </p:cNvPr>
          <p:cNvSpPr>
            <a:spLocks noGrp="1"/>
          </p:cNvSpPr>
          <p:nvPr>
            <p:ph sz="half" idx="1"/>
          </p:nvPr>
        </p:nvSpPr>
        <p:spPr/>
        <p:txBody>
          <a:bodyPr>
            <a:normAutofit/>
          </a:bodyPr>
          <a:lstStyle/>
          <a:p>
            <a:r>
              <a:rPr lang="en-GB" dirty="0"/>
              <a:t>Ability to ”select” what passes through the nanopore</a:t>
            </a:r>
          </a:p>
          <a:p>
            <a:endParaRPr lang="en-GB" dirty="0"/>
          </a:p>
          <a:p>
            <a:r>
              <a:rPr lang="en-GB" dirty="0"/>
              <a:t>Avoid complex sample preparation</a:t>
            </a:r>
          </a:p>
          <a:p>
            <a:endParaRPr lang="en-GB" dirty="0"/>
          </a:p>
          <a:p>
            <a:r>
              <a:rPr lang="en-GB" dirty="0"/>
              <a:t>Provide a reference sequence(s) and choose to </a:t>
            </a:r>
            <a:r>
              <a:rPr lang="en-GB" b="1" dirty="0"/>
              <a:t>enrich</a:t>
            </a:r>
            <a:r>
              <a:rPr lang="en-GB" dirty="0"/>
              <a:t> or </a:t>
            </a:r>
            <a:r>
              <a:rPr lang="en-GB" b="1" dirty="0"/>
              <a:t>deplete </a:t>
            </a:r>
            <a:r>
              <a:rPr lang="en-GB" dirty="0"/>
              <a:t>any matches</a:t>
            </a:r>
          </a:p>
          <a:p>
            <a:endParaRPr lang="en-US" dirty="0"/>
          </a:p>
        </p:txBody>
      </p:sp>
      <p:sp>
        <p:nvSpPr>
          <p:cNvPr id="2" name="Title 1">
            <a:extLst>
              <a:ext uri="{FF2B5EF4-FFF2-40B4-BE49-F238E27FC236}">
                <a16:creationId xmlns:a16="http://schemas.microsoft.com/office/drawing/2014/main" id="{BAFBEBFC-C7B3-2347-A340-8B250632925E}"/>
              </a:ext>
            </a:extLst>
          </p:cNvPr>
          <p:cNvSpPr>
            <a:spLocks noGrp="1"/>
          </p:cNvSpPr>
          <p:nvPr>
            <p:ph type="title"/>
          </p:nvPr>
        </p:nvSpPr>
        <p:spPr/>
        <p:txBody>
          <a:bodyPr/>
          <a:lstStyle/>
          <a:p>
            <a:r>
              <a:rPr lang="en-US" dirty="0"/>
              <a:t>Adaptive sampling</a:t>
            </a:r>
            <a:br>
              <a:rPr lang="en-US" dirty="0"/>
            </a:br>
            <a:endParaRPr lang="en-US" dirty="0"/>
          </a:p>
        </p:txBody>
      </p:sp>
      <p:sp>
        <p:nvSpPr>
          <p:cNvPr id="6" name="Oval 5">
            <a:extLst>
              <a:ext uri="{FF2B5EF4-FFF2-40B4-BE49-F238E27FC236}">
                <a16:creationId xmlns:a16="http://schemas.microsoft.com/office/drawing/2014/main" id="{D5BC1C5F-9A61-FEC6-0E94-7C533CEC47B9}"/>
              </a:ext>
            </a:extLst>
          </p:cNvPr>
          <p:cNvSpPr/>
          <p:nvPr/>
        </p:nvSpPr>
        <p:spPr>
          <a:xfrm>
            <a:off x="7583715" y="1669485"/>
            <a:ext cx="317405" cy="32434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F7615A-1A33-7D60-3FF8-02EFD51860C5}"/>
              </a:ext>
            </a:extLst>
          </p:cNvPr>
          <p:cNvSpPr txBox="1"/>
          <p:nvPr/>
        </p:nvSpPr>
        <p:spPr>
          <a:xfrm>
            <a:off x="7917014" y="1608667"/>
            <a:ext cx="1901491" cy="369332"/>
          </a:xfrm>
          <a:prstGeom prst="rect">
            <a:avLst/>
          </a:prstGeom>
          <a:noFill/>
        </p:spPr>
        <p:txBody>
          <a:bodyPr wrap="square" rtlCol="0">
            <a:spAutoFit/>
          </a:bodyPr>
          <a:lstStyle/>
          <a:p>
            <a:r>
              <a:rPr lang="en-US" dirty="0"/>
              <a:t>Target</a:t>
            </a:r>
          </a:p>
        </p:txBody>
      </p:sp>
      <p:sp>
        <p:nvSpPr>
          <p:cNvPr id="8" name="Oval 7">
            <a:extLst>
              <a:ext uri="{FF2B5EF4-FFF2-40B4-BE49-F238E27FC236}">
                <a16:creationId xmlns:a16="http://schemas.microsoft.com/office/drawing/2014/main" id="{EDDE2FAB-07A2-596C-4ADD-B57446FC53C2}"/>
              </a:ext>
            </a:extLst>
          </p:cNvPr>
          <p:cNvSpPr/>
          <p:nvPr/>
        </p:nvSpPr>
        <p:spPr>
          <a:xfrm>
            <a:off x="7583010" y="2216425"/>
            <a:ext cx="317405" cy="3243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CA9E3F-C195-0DD5-389B-B75FEE4B1134}"/>
              </a:ext>
            </a:extLst>
          </p:cNvPr>
          <p:cNvSpPr txBox="1"/>
          <p:nvPr/>
        </p:nvSpPr>
        <p:spPr>
          <a:xfrm>
            <a:off x="7900415" y="2171433"/>
            <a:ext cx="3149091" cy="369332"/>
          </a:xfrm>
          <a:prstGeom prst="rect">
            <a:avLst/>
          </a:prstGeom>
          <a:noFill/>
        </p:spPr>
        <p:txBody>
          <a:bodyPr wrap="square" rtlCol="0">
            <a:spAutoFit/>
          </a:bodyPr>
          <a:lstStyle/>
          <a:p>
            <a:r>
              <a:rPr lang="en-US" dirty="0"/>
              <a:t>Non-target</a:t>
            </a:r>
          </a:p>
        </p:txBody>
      </p:sp>
      <p:grpSp>
        <p:nvGrpSpPr>
          <p:cNvPr id="10" name="Group 9">
            <a:extLst>
              <a:ext uri="{FF2B5EF4-FFF2-40B4-BE49-F238E27FC236}">
                <a16:creationId xmlns:a16="http://schemas.microsoft.com/office/drawing/2014/main" id="{06A01E20-C9F2-6698-52AE-13E593D41A20}"/>
              </a:ext>
            </a:extLst>
          </p:cNvPr>
          <p:cNvGrpSpPr/>
          <p:nvPr/>
        </p:nvGrpSpPr>
        <p:grpSpPr>
          <a:xfrm>
            <a:off x="9266628" y="3267053"/>
            <a:ext cx="1320410" cy="1156050"/>
            <a:chOff x="1204773" y="2825681"/>
            <a:chExt cx="744244" cy="631522"/>
          </a:xfrm>
        </p:grpSpPr>
        <p:sp>
          <p:nvSpPr>
            <p:cNvPr id="11" name="Oval 10">
              <a:extLst>
                <a:ext uri="{FF2B5EF4-FFF2-40B4-BE49-F238E27FC236}">
                  <a16:creationId xmlns:a16="http://schemas.microsoft.com/office/drawing/2014/main" id="{752152A7-25FB-8D3E-A815-94492C8407C6}"/>
                </a:ext>
              </a:extLst>
            </p:cNvPr>
            <p:cNvSpPr/>
            <p:nvPr/>
          </p:nvSpPr>
          <p:spPr>
            <a:xfrm>
              <a:off x="1770113" y="287095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B6352F-3494-C79C-05FF-77C8919FD9FB}"/>
                </a:ext>
              </a:extLst>
            </p:cNvPr>
            <p:cNvSpPr/>
            <p:nvPr/>
          </p:nvSpPr>
          <p:spPr>
            <a:xfrm>
              <a:off x="1680661" y="312205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2AC5238-846F-D8A7-336A-562B7754AC34}"/>
                </a:ext>
              </a:extLst>
            </p:cNvPr>
            <p:cNvSpPr/>
            <p:nvPr/>
          </p:nvSpPr>
          <p:spPr>
            <a:xfrm>
              <a:off x="1468850" y="2825681"/>
              <a:ext cx="178904" cy="17717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C14569F-DD9D-BD53-A249-E671508DB9C2}"/>
                </a:ext>
              </a:extLst>
            </p:cNvPr>
            <p:cNvSpPr/>
            <p:nvPr/>
          </p:nvSpPr>
          <p:spPr>
            <a:xfrm>
              <a:off x="1204773" y="2870953"/>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2E28821-F99C-CFA4-F537-01CA5AEA9E2C}"/>
                </a:ext>
              </a:extLst>
            </p:cNvPr>
            <p:cNvSpPr/>
            <p:nvPr/>
          </p:nvSpPr>
          <p:spPr>
            <a:xfrm>
              <a:off x="1292086" y="3066226"/>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2EE49F-9317-534C-0BA2-80EDACC4BE26}"/>
                </a:ext>
              </a:extLst>
            </p:cNvPr>
            <p:cNvSpPr/>
            <p:nvPr/>
          </p:nvSpPr>
          <p:spPr>
            <a:xfrm>
              <a:off x="1470990" y="3280024"/>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96C6C1D-5813-B0C0-2405-E2F982DA066D}"/>
                </a:ext>
              </a:extLst>
            </p:cNvPr>
            <p:cNvSpPr/>
            <p:nvPr/>
          </p:nvSpPr>
          <p:spPr>
            <a:xfrm>
              <a:off x="1501757" y="3033555"/>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E9DD0CC1-AA41-4E4D-B263-2ECDEE4930DF}"/>
              </a:ext>
            </a:extLst>
          </p:cNvPr>
          <p:cNvSpPr txBox="1"/>
          <p:nvPr/>
        </p:nvSpPr>
        <p:spPr>
          <a:xfrm>
            <a:off x="9275855" y="2771571"/>
            <a:ext cx="1553388" cy="369332"/>
          </a:xfrm>
          <a:prstGeom prst="rect">
            <a:avLst/>
          </a:prstGeom>
          <a:noFill/>
        </p:spPr>
        <p:txBody>
          <a:bodyPr wrap="square" rtlCol="0">
            <a:spAutoFit/>
          </a:bodyPr>
          <a:lstStyle/>
          <a:p>
            <a:r>
              <a:rPr lang="en-US" dirty="0"/>
              <a:t>Sample</a:t>
            </a:r>
          </a:p>
        </p:txBody>
      </p:sp>
    </p:spTree>
    <p:extLst>
      <p:ext uri="{BB962C8B-B14F-4D97-AF65-F5344CB8AC3E}">
        <p14:creationId xmlns:p14="http://schemas.microsoft.com/office/powerpoint/2010/main" val="2591762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8D70B27-9F54-D6AB-2518-3140A10AE1A7}"/>
              </a:ext>
            </a:extLst>
          </p:cNvPr>
          <p:cNvSpPr/>
          <p:nvPr/>
        </p:nvSpPr>
        <p:spPr>
          <a:xfrm>
            <a:off x="322149" y="258641"/>
            <a:ext cx="178904" cy="17717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C9966F7-62C3-3703-85F9-D56F842350AB}"/>
              </a:ext>
            </a:extLst>
          </p:cNvPr>
          <p:cNvSpPr txBox="1"/>
          <p:nvPr/>
        </p:nvSpPr>
        <p:spPr>
          <a:xfrm>
            <a:off x="563307" y="134241"/>
            <a:ext cx="764697" cy="369332"/>
          </a:xfrm>
          <a:prstGeom prst="rect">
            <a:avLst/>
          </a:prstGeom>
          <a:noFill/>
        </p:spPr>
        <p:txBody>
          <a:bodyPr wrap="none" rtlCol="0">
            <a:spAutoFit/>
          </a:bodyPr>
          <a:lstStyle/>
          <a:p>
            <a:r>
              <a:rPr lang="en-US" dirty="0"/>
              <a:t>Target</a:t>
            </a:r>
          </a:p>
        </p:txBody>
      </p:sp>
      <p:sp>
        <p:nvSpPr>
          <p:cNvPr id="7" name="Oval 6">
            <a:extLst>
              <a:ext uri="{FF2B5EF4-FFF2-40B4-BE49-F238E27FC236}">
                <a16:creationId xmlns:a16="http://schemas.microsoft.com/office/drawing/2014/main" id="{5D3C3D38-752A-1104-8201-AA513982362F}"/>
              </a:ext>
            </a:extLst>
          </p:cNvPr>
          <p:cNvSpPr/>
          <p:nvPr/>
        </p:nvSpPr>
        <p:spPr>
          <a:xfrm>
            <a:off x="332242" y="546818"/>
            <a:ext cx="178904" cy="1771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2AB7E7-B83C-7224-F5CB-D2C425A25272}"/>
              </a:ext>
            </a:extLst>
          </p:cNvPr>
          <p:cNvSpPr txBox="1"/>
          <p:nvPr/>
        </p:nvSpPr>
        <p:spPr>
          <a:xfrm>
            <a:off x="560824" y="440936"/>
            <a:ext cx="1207895" cy="369332"/>
          </a:xfrm>
          <a:prstGeom prst="rect">
            <a:avLst/>
          </a:prstGeom>
          <a:noFill/>
        </p:spPr>
        <p:txBody>
          <a:bodyPr wrap="none" rtlCol="0">
            <a:spAutoFit/>
          </a:bodyPr>
          <a:lstStyle/>
          <a:p>
            <a:r>
              <a:rPr lang="en-US" dirty="0"/>
              <a:t>Non-target</a:t>
            </a:r>
          </a:p>
        </p:txBody>
      </p:sp>
      <p:grpSp>
        <p:nvGrpSpPr>
          <p:cNvPr id="86" name="Group 85">
            <a:extLst>
              <a:ext uri="{FF2B5EF4-FFF2-40B4-BE49-F238E27FC236}">
                <a16:creationId xmlns:a16="http://schemas.microsoft.com/office/drawing/2014/main" id="{3E391885-0D04-8595-10FC-F6FA97605A0D}"/>
              </a:ext>
            </a:extLst>
          </p:cNvPr>
          <p:cNvGrpSpPr/>
          <p:nvPr/>
        </p:nvGrpSpPr>
        <p:grpSpPr>
          <a:xfrm>
            <a:off x="377435" y="1422022"/>
            <a:ext cx="5265041" cy="2460123"/>
            <a:chOff x="377435" y="1422022"/>
            <a:chExt cx="5265041" cy="2460123"/>
          </a:xfrm>
        </p:grpSpPr>
        <p:cxnSp>
          <p:nvCxnSpPr>
            <p:cNvPr id="18" name="Straight Connector 17">
              <a:extLst>
                <a:ext uri="{FF2B5EF4-FFF2-40B4-BE49-F238E27FC236}">
                  <a16:creationId xmlns:a16="http://schemas.microsoft.com/office/drawing/2014/main" id="{EB8E0B8F-17A5-9A9F-8B19-3960394EFD2B}"/>
                </a:ext>
              </a:extLst>
            </p:cNvPr>
            <p:cNvCxnSpPr/>
            <p:nvPr/>
          </p:nvCxnSpPr>
          <p:spPr>
            <a:xfrm>
              <a:off x="377435" y="2970764"/>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BFAFAE-FF6F-0C72-E3B4-B6646A9DFE38}"/>
                </a:ext>
              </a:extLst>
            </p:cNvPr>
            <p:cNvCxnSpPr/>
            <p:nvPr/>
          </p:nvCxnSpPr>
          <p:spPr>
            <a:xfrm>
              <a:off x="2836331" y="2966001"/>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Chord 19">
              <a:extLst>
                <a:ext uri="{FF2B5EF4-FFF2-40B4-BE49-F238E27FC236}">
                  <a16:creationId xmlns:a16="http://schemas.microsoft.com/office/drawing/2014/main" id="{F6C1E5F1-FAF3-1451-A271-B14CF824B630}"/>
                </a:ext>
              </a:extLst>
            </p:cNvPr>
            <p:cNvSpPr/>
            <p:nvPr/>
          </p:nvSpPr>
          <p:spPr>
            <a:xfrm rot="1412906">
              <a:off x="1659576" y="2623101"/>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hord 20">
              <a:extLst>
                <a:ext uri="{FF2B5EF4-FFF2-40B4-BE49-F238E27FC236}">
                  <a16:creationId xmlns:a16="http://schemas.microsoft.com/office/drawing/2014/main" id="{8B03B0FE-6532-385B-DED0-D057E2C7A86D}"/>
                </a:ext>
              </a:extLst>
            </p:cNvPr>
            <p:cNvSpPr/>
            <p:nvPr/>
          </p:nvSpPr>
          <p:spPr>
            <a:xfrm rot="12370848">
              <a:off x="2132592" y="2623101"/>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24662AC1-0A77-EAC4-B246-74AF0ED58F50}"/>
                </a:ext>
              </a:extLst>
            </p:cNvPr>
            <p:cNvSpPr/>
            <p:nvPr/>
          </p:nvSpPr>
          <p:spPr>
            <a:xfrm>
              <a:off x="1931257" y="2376994"/>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B09E91A-F07D-02FF-605B-C42DA4181DF7}"/>
                </a:ext>
              </a:extLst>
            </p:cNvPr>
            <p:cNvSpPr/>
            <p:nvPr/>
          </p:nvSpPr>
          <p:spPr>
            <a:xfrm>
              <a:off x="2273713" y="2384977"/>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74206EFE-9E22-3234-C754-195F751D0186}"/>
                </a:ext>
              </a:extLst>
            </p:cNvPr>
            <p:cNvSpPr/>
            <p:nvPr/>
          </p:nvSpPr>
          <p:spPr>
            <a:xfrm rot="20653076">
              <a:off x="1030011" y="1629001"/>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D72A48B-4182-783E-4C10-6B8FE7A9F446}"/>
                </a:ext>
              </a:extLst>
            </p:cNvPr>
            <p:cNvCxnSpPr>
              <a:cxnSpLocks/>
            </p:cNvCxnSpPr>
            <p:nvPr/>
          </p:nvCxnSpPr>
          <p:spPr>
            <a:xfrm flipH="1">
              <a:off x="2176135" y="1422022"/>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26" name="Multiply 25">
              <a:extLst>
                <a:ext uri="{FF2B5EF4-FFF2-40B4-BE49-F238E27FC236}">
                  <a16:creationId xmlns:a16="http://schemas.microsoft.com/office/drawing/2014/main" id="{44F9B0D7-009B-15AE-50BA-A290E8F7729C}"/>
                </a:ext>
              </a:extLst>
            </p:cNvPr>
            <p:cNvSpPr/>
            <p:nvPr/>
          </p:nvSpPr>
          <p:spPr>
            <a:xfrm>
              <a:off x="2641087" y="2967745"/>
              <a:ext cx="820282" cy="914400"/>
            </a:xfrm>
            <a:prstGeom prst="mathMultiply">
              <a:avLst/>
            </a:prstGeom>
            <a:solidFill>
              <a:srgbClr val="E19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6C18EBD-829B-0E13-9910-5C02D31905CE}"/>
                </a:ext>
              </a:extLst>
            </p:cNvPr>
            <p:cNvSpPr/>
            <p:nvPr/>
          </p:nvSpPr>
          <p:spPr>
            <a:xfrm>
              <a:off x="2836331" y="1695286"/>
              <a:ext cx="1808311" cy="689691"/>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63939C97-7049-F134-51B3-2B89AD66A07B}"/>
                </a:ext>
              </a:extLst>
            </p:cNvPr>
            <p:cNvSpPr/>
            <p:nvPr/>
          </p:nvSpPr>
          <p:spPr>
            <a:xfrm>
              <a:off x="2981852" y="1964914"/>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5803434-A15F-EF93-4A2A-34E3A90E4633}"/>
                </a:ext>
              </a:extLst>
            </p:cNvPr>
            <p:cNvSpPr txBox="1"/>
            <p:nvPr/>
          </p:nvSpPr>
          <p:spPr>
            <a:xfrm>
              <a:off x="2869669" y="1631828"/>
              <a:ext cx="1798313" cy="369332"/>
            </a:xfrm>
            <a:prstGeom prst="rect">
              <a:avLst/>
            </a:prstGeom>
            <a:noFill/>
          </p:spPr>
          <p:txBody>
            <a:bodyPr wrap="none" rtlCol="0">
              <a:spAutoFit/>
            </a:bodyPr>
            <a:lstStyle/>
            <a:p>
              <a:r>
                <a:rPr lang="en-US" dirty="0"/>
                <a:t>ATGGATAATTGAG</a:t>
              </a:r>
            </a:p>
          </p:txBody>
        </p:sp>
        <p:sp>
          <p:nvSpPr>
            <p:cNvPr id="30" name="TextBox 29">
              <a:extLst>
                <a:ext uri="{FF2B5EF4-FFF2-40B4-BE49-F238E27FC236}">
                  <a16:creationId xmlns:a16="http://schemas.microsoft.com/office/drawing/2014/main" id="{CFD8F73C-ED88-995E-6962-C706ED3F9EB1}"/>
                </a:ext>
              </a:extLst>
            </p:cNvPr>
            <p:cNvSpPr txBox="1"/>
            <p:nvPr/>
          </p:nvSpPr>
          <p:spPr>
            <a:xfrm>
              <a:off x="5027564" y="1778144"/>
              <a:ext cx="614912" cy="369332"/>
            </a:xfrm>
            <a:prstGeom prst="rect">
              <a:avLst/>
            </a:prstGeom>
            <a:noFill/>
          </p:spPr>
          <p:txBody>
            <a:bodyPr wrap="none" rtlCol="0">
              <a:spAutoFit/>
            </a:bodyPr>
            <a:lstStyle/>
            <a:p>
              <a:r>
                <a:rPr lang="en-US" dirty="0"/>
                <a:t>Host</a:t>
              </a:r>
            </a:p>
          </p:txBody>
        </p:sp>
        <p:cxnSp>
          <p:nvCxnSpPr>
            <p:cNvPr id="32" name="Straight Arrow Connector 31">
              <a:extLst>
                <a:ext uri="{FF2B5EF4-FFF2-40B4-BE49-F238E27FC236}">
                  <a16:creationId xmlns:a16="http://schemas.microsoft.com/office/drawing/2014/main" id="{91B47A5C-736F-10F7-EADE-F4C0C747927B}"/>
                </a:ext>
              </a:extLst>
            </p:cNvPr>
            <p:cNvCxnSpPr>
              <a:endCxn id="30" idx="1"/>
            </p:cNvCxnSpPr>
            <p:nvPr/>
          </p:nvCxnSpPr>
          <p:spPr>
            <a:xfrm>
              <a:off x="4782077" y="1962810"/>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DD14813D-6151-EE96-2101-C5D47B147F48}"/>
              </a:ext>
            </a:extLst>
          </p:cNvPr>
          <p:cNvGrpSpPr/>
          <p:nvPr/>
        </p:nvGrpSpPr>
        <p:grpSpPr>
          <a:xfrm>
            <a:off x="6719992" y="1227877"/>
            <a:ext cx="3916725" cy="2942850"/>
            <a:chOff x="6107352" y="1229145"/>
            <a:chExt cx="3916725" cy="2942850"/>
          </a:xfrm>
        </p:grpSpPr>
        <p:cxnSp>
          <p:nvCxnSpPr>
            <p:cNvPr id="49" name="Straight Connector 48">
              <a:extLst>
                <a:ext uri="{FF2B5EF4-FFF2-40B4-BE49-F238E27FC236}">
                  <a16:creationId xmlns:a16="http://schemas.microsoft.com/office/drawing/2014/main" id="{9BF36186-6CC0-F2FB-AC3C-9704D10E8963}"/>
                </a:ext>
              </a:extLst>
            </p:cNvPr>
            <p:cNvCxnSpPr/>
            <p:nvPr/>
          </p:nvCxnSpPr>
          <p:spPr>
            <a:xfrm>
              <a:off x="6107352" y="3833858"/>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9FC7B24-E54B-DE40-4639-4DE317D3FB34}"/>
                </a:ext>
              </a:extLst>
            </p:cNvPr>
            <p:cNvCxnSpPr/>
            <p:nvPr/>
          </p:nvCxnSpPr>
          <p:spPr>
            <a:xfrm>
              <a:off x="8566248" y="3829095"/>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Chord 50">
              <a:extLst>
                <a:ext uri="{FF2B5EF4-FFF2-40B4-BE49-F238E27FC236}">
                  <a16:creationId xmlns:a16="http://schemas.microsoft.com/office/drawing/2014/main" id="{78B5B624-D7FC-403D-D161-BC08DB71AB55}"/>
                </a:ext>
              </a:extLst>
            </p:cNvPr>
            <p:cNvSpPr/>
            <p:nvPr/>
          </p:nvSpPr>
          <p:spPr>
            <a:xfrm rot="1412906">
              <a:off x="7389493" y="3486195"/>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hord 51">
              <a:extLst>
                <a:ext uri="{FF2B5EF4-FFF2-40B4-BE49-F238E27FC236}">
                  <a16:creationId xmlns:a16="http://schemas.microsoft.com/office/drawing/2014/main" id="{94B84745-6DDF-2972-32E8-D395D9C01814}"/>
                </a:ext>
              </a:extLst>
            </p:cNvPr>
            <p:cNvSpPr/>
            <p:nvPr/>
          </p:nvSpPr>
          <p:spPr>
            <a:xfrm rot="12370848">
              <a:off x="7862509" y="3486195"/>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94C03006-EDF9-FC9E-DD3F-4201F5710138}"/>
                </a:ext>
              </a:extLst>
            </p:cNvPr>
            <p:cNvSpPr/>
            <p:nvPr/>
          </p:nvSpPr>
          <p:spPr>
            <a:xfrm>
              <a:off x="7661174" y="3240088"/>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70244BDB-CC25-296A-9ADC-E044CE7A921C}"/>
                </a:ext>
              </a:extLst>
            </p:cNvPr>
            <p:cNvSpPr/>
            <p:nvPr/>
          </p:nvSpPr>
          <p:spPr>
            <a:xfrm>
              <a:off x="8003630" y="3248071"/>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CFD35E2A-D0D4-A9FB-3665-50E76100CDF0}"/>
                </a:ext>
              </a:extLst>
            </p:cNvPr>
            <p:cNvSpPr/>
            <p:nvPr/>
          </p:nvSpPr>
          <p:spPr>
            <a:xfrm rot="20653076">
              <a:off x="6759928" y="2492095"/>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5CBD0927-62B9-13B6-5A70-91569A326320}"/>
                </a:ext>
              </a:extLst>
            </p:cNvPr>
            <p:cNvCxnSpPr>
              <a:cxnSpLocks/>
            </p:cNvCxnSpPr>
            <p:nvPr/>
          </p:nvCxnSpPr>
          <p:spPr>
            <a:xfrm flipH="1">
              <a:off x="7973566" y="1229145"/>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823B168-121E-A012-BD07-5D15DF862790}"/>
                </a:ext>
              </a:extLst>
            </p:cNvPr>
            <p:cNvSpPr txBox="1"/>
            <p:nvPr/>
          </p:nvSpPr>
          <p:spPr>
            <a:xfrm>
              <a:off x="8851860" y="2595096"/>
              <a:ext cx="1119217" cy="369332"/>
            </a:xfrm>
            <a:prstGeom prst="rect">
              <a:avLst/>
            </a:prstGeom>
            <a:noFill/>
          </p:spPr>
          <p:txBody>
            <a:bodyPr wrap="none" rtlCol="0">
              <a:spAutoFit/>
            </a:bodyPr>
            <a:lstStyle/>
            <a:p>
              <a:r>
                <a:rPr lang="en-US" dirty="0"/>
                <a:t>Eject DNA</a:t>
              </a:r>
            </a:p>
          </p:txBody>
        </p:sp>
        <p:sp>
          <p:nvSpPr>
            <p:cNvPr id="63" name="Up Arrow 62">
              <a:extLst>
                <a:ext uri="{FF2B5EF4-FFF2-40B4-BE49-F238E27FC236}">
                  <a16:creationId xmlns:a16="http://schemas.microsoft.com/office/drawing/2014/main" id="{051F5CE9-71BE-1612-31B8-336CCEA75F05}"/>
                </a:ext>
              </a:extLst>
            </p:cNvPr>
            <p:cNvSpPr/>
            <p:nvPr/>
          </p:nvSpPr>
          <p:spPr>
            <a:xfrm>
              <a:off x="8570595" y="2773467"/>
              <a:ext cx="206942" cy="7517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1E15467F-9566-FC2A-322A-87292DC62E52}"/>
              </a:ext>
            </a:extLst>
          </p:cNvPr>
          <p:cNvGrpSpPr/>
          <p:nvPr/>
        </p:nvGrpSpPr>
        <p:grpSpPr>
          <a:xfrm>
            <a:off x="3218610" y="4333232"/>
            <a:ext cx="6245618" cy="2228260"/>
            <a:chOff x="3218610" y="4333232"/>
            <a:chExt cx="6245618" cy="2228260"/>
          </a:xfrm>
        </p:grpSpPr>
        <p:cxnSp>
          <p:nvCxnSpPr>
            <p:cNvPr id="64" name="Straight Connector 63">
              <a:extLst>
                <a:ext uri="{FF2B5EF4-FFF2-40B4-BE49-F238E27FC236}">
                  <a16:creationId xmlns:a16="http://schemas.microsoft.com/office/drawing/2014/main" id="{DDC83C6C-35B1-BF32-7D33-0749833AE534}"/>
                </a:ext>
              </a:extLst>
            </p:cNvPr>
            <p:cNvCxnSpPr/>
            <p:nvPr/>
          </p:nvCxnSpPr>
          <p:spPr>
            <a:xfrm>
              <a:off x="3218610" y="6223355"/>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1BCFFDC-1F60-61EA-6A7B-63034012ED87}"/>
                </a:ext>
              </a:extLst>
            </p:cNvPr>
            <p:cNvCxnSpPr/>
            <p:nvPr/>
          </p:nvCxnSpPr>
          <p:spPr>
            <a:xfrm>
              <a:off x="5677506" y="6218592"/>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Chord 65">
              <a:extLst>
                <a:ext uri="{FF2B5EF4-FFF2-40B4-BE49-F238E27FC236}">
                  <a16:creationId xmlns:a16="http://schemas.microsoft.com/office/drawing/2014/main" id="{B02F2C7D-6A3E-490D-32E0-8C5F65BC8CE3}"/>
                </a:ext>
              </a:extLst>
            </p:cNvPr>
            <p:cNvSpPr/>
            <p:nvPr/>
          </p:nvSpPr>
          <p:spPr>
            <a:xfrm rot="1412906">
              <a:off x="4500751" y="5875692"/>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hord 66">
              <a:extLst>
                <a:ext uri="{FF2B5EF4-FFF2-40B4-BE49-F238E27FC236}">
                  <a16:creationId xmlns:a16="http://schemas.microsoft.com/office/drawing/2014/main" id="{1B8285A2-068D-EFB1-47F1-F336FB30D134}"/>
                </a:ext>
              </a:extLst>
            </p:cNvPr>
            <p:cNvSpPr/>
            <p:nvPr/>
          </p:nvSpPr>
          <p:spPr>
            <a:xfrm rot="12370848">
              <a:off x="4973767" y="5875692"/>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C3EF6617-5870-03BA-FE5F-C9B0C8088675}"/>
                </a:ext>
              </a:extLst>
            </p:cNvPr>
            <p:cNvSpPr/>
            <p:nvPr/>
          </p:nvSpPr>
          <p:spPr>
            <a:xfrm>
              <a:off x="4772432" y="5629585"/>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F53E592B-9C04-017E-F777-28909EA935C3}"/>
                </a:ext>
              </a:extLst>
            </p:cNvPr>
            <p:cNvSpPr/>
            <p:nvPr/>
          </p:nvSpPr>
          <p:spPr>
            <a:xfrm>
              <a:off x="5114888" y="5637568"/>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56CEC9B9-677F-B3EE-C789-EFD453A18829}"/>
                </a:ext>
              </a:extLst>
            </p:cNvPr>
            <p:cNvSpPr txBox="1"/>
            <p:nvPr/>
          </p:nvSpPr>
          <p:spPr>
            <a:xfrm>
              <a:off x="5725191" y="5104933"/>
              <a:ext cx="3739037" cy="369332"/>
            </a:xfrm>
            <a:prstGeom prst="rect">
              <a:avLst/>
            </a:prstGeom>
            <a:noFill/>
          </p:spPr>
          <p:txBody>
            <a:bodyPr wrap="none" rtlCol="0">
              <a:spAutoFit/>
            </a:bodyPr>
            <a:lstStyle/>
            <a:p>
              <a:r>
                <a:rPr lang="en-US" dirty="0"/>
                <a:t>Pore available to sequence other DNA</a:t>
              </a:r>
            </a:p>
          </p:txBody>
        </p:sp>
        <p:cxnSp>
          <p:nvCxnSpPr>
            <p:cNvPr id="75" name="Straight Connector 74">
              <a:extLst>
                <a:ext uri="{FF2B5EF4-FFF2-40B4-BE49-F238E27FC236}">
                  <a16:creationId xmlns:a16="http://schemas.microsoft.com/office/drawing/2014/main" id="{069005A5-43D1-4AF9-D2A4-58B479B50DC5}"/>
                </a:ext>
              </a:extLst>
            </p:cNvPr>
            <p:cNvCxnSpPr>
              <a:cxnSpLocks/>
            </p:cNvCxnSpPr>
            <p:nvPr/>
          </p:nvCxnSpPr>
          <p:spPr>
            <a:xfrm flipH="1">
              <a:off x="4295145" y="4473024"/>
              <a:ext cx="236797" cy="925662"/>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E78303F-977A-39E0-A294-778063334D40}"/>
                </a:ext>
              </a:extLst>
            </p:cNvPr>
            <p:cNvCxnSpPr>
              <a:cxnSpLocks/>
            </p:cNvCxnSpPr>
            <p:nvPr/>
          </p:nvCxnSpPr>
          <p:spPr>
            <a:xfrm flipH="1">
              <a:off x="4419243" y="4524592"/>
              <a:ext cx="225399" cy="870820"/>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4ABC80D-5E25-9277-C9DB-BD4CD050902D}"/>
                </a:ext>
              </a:extLst>
            </p:cNvPr>
            <p:cNvCxnSpPr>
              <a:cxnSpLocks/>
            </p:cNvCxnSpPr>
            <p:nvPr/>
          </p:nvCxnSpPr>
          <p:spPr>
            <a:xfrm flipH="1">
              <a:off x="5309349" y="4333232"/>
              <a:ext cx="236797" cy="925662"/>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8EECCB7-21AA-1470-24F8-3C440DB2B881}"/>
                </a:ext>
              </a:extLst>
            </p:cNvPr>
            <p:cNvCxnSpPr>
              <a:cxnSpLocks/>
            </p:cNvCxnSpPr>
            <p:nvPr/>
          </p:nvCxnSpPr>
          <p:spPr>
            <a:xfrm flipH="1">
              <a:off x="5433447" y="4384800"/>
              <a:ext cx="225399" cy="870820"/>
            </a:xfrm>
            <a:prstGeom prst="line">
              <a:avLst/>
            </a:prstGeom>
            <a:ln w="57150">
              <a:solidFill>
                <a:srgbClr val="CF1B20"/>
              </a:solidFill>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749EE9CC-E0AA-8717-FFDF-2BD0309915A3}"/>
              </a:ext>
            </a:extLst>
          </p:cNvPr>
          <p:cNvSpPr txBox="1"/>
          <p:nvPr/>
        </p:nvSpPr>
        <p:spPr>
          <a:xfrm>
            <a:off x="2436240" y="929596"/>
            <a:ext cx="3641894" cy="369332"/>
          </a:xfrm>
          <a:prstGeom prst="rect">
            <a:avLst/>
          </a:prstGeom>
          <a:noFill/>
        </p:spPr>
        <p:txBody>
          <a:bodyPr wrap="none" rtlCol="0">
            <a:spAutoFit/>
          </a:bodyPr>
          <a:lstStyle/>
          <a:p>
            <a:r>
              <a:rPr lang="en-US" b="1" dirty="0"/>
              <a:t>Real-time </a:t>
            </a:r>
            <a:r>
              <a:rPr lang="en-US" b="1" dirty="0" err="1"/>
              <a:t>basecalling</a:t>
            </a:r>
            <a:r>
              <a:rPr lang="en-US" b="1" dirty="0"/>
              <a:t> and alignment</a:t>
            </a:r>
          </a:p>
        </p:txBody>
      </p:sp>
    </p:spTree>
    <p:extLst>
      <p:ext uri="{BB962C8B-B14F-4D97-AF65-F5344CB8AC3E}">
        <p14:creationId xmlns:p14="http://schemas.microsoft.com/office/powerpoint/2010/main" val="165086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76DB9D5-79EE-64D7-E67E-512E644844C8}"/>
              </a:ext>
            </a:extLst>
          </p:cNvPr>
          <p:cNvGrpSpPr/>
          <p:nvPr/>
        </p:nvGrpSpPr>
        <p:grpSpPr>
          <a:xfrm>
            <a:off x="926737" y="2070324"/>
            <a:ext cx="7190705" cy="1920218"/>
            <a:chOff x="5170125" y="4437565"/>
            <a:chExt cx="7190705" cy="1920218"/>
          </a:xfrm>
        </p:grpSpPr>
        <p:cxnSp>
          <p:nvCxnSpPr>
            <p:cNvPr id="2" name="Straight Connector 1">
              <a:extLst>
                <a:ext uri="{FF2B5EF4-FFF2-40B4-BE49-F238E27FC236}">
                  <a16:creationId xmlns:a16="http://schemas.microsoft.com/office/drawing/2014/main" id="{ACF39BFB-9237-3E7D-A6EA-81B51DFE6ABC}"/>
                </a:ext>
              </a:extLst>
            </p:cNvPr>
            <p:cNvCxnSpPr/>
            <p:nvPr/>
          </p:nvCxnSpPr>
          <p:spPr>
            <a:xfrm>
              <a:off x="5170125" y="5986307"/>
              <a:ext cx="1457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824F83B-424B-F5B1-FA24-42E7B0D6A7B3}"/>
                </a:ext>
              </a:extLst>
            </p:cNvPr>
            <p:cNvCxnSpPr/>
            <p:nvPr/>
          </p:nvCxnSpPr>
          <p:spPr>
            <a:xfrm>
              <a:off x="7629021" y="5981544"/>
              <a:ext cx="145782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Chord 3">
              <a:extLst>
                <a:ext uri="{FF2B5EF4-FFF2-40B4-BE49-F238E27FC236}">
                  <a16:creationId xmlns:a16="http://schemas.microsoft.com/office/drawing/2014/main" id="{A03861FE-8136-ACF3-4222-49E0AB22426E}"/>
                </a:ext>
              </a:extLst>
            </p:cNvPr>
            <p:cNvSpPr/>
            <p:nvPr/>
          </p:nvSpPr>
          <p:spPr>
            <a:xfrm rot="1412906">
              <a:off x="6452266" y="5638644"/>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hord 4">
              <a:extLst>
                <a:ext uri="{FF2B5EF4-FFF2-40B4-BE49-F238E27FC236}">
                  <a16:creationId xmlns:a16="http://schemas.microsoft.com/office/drawing/2014/main" id="{DFB62AA5-CE76-4734-5605-3AD1ED1F49FA}"/>
                </a:ext>
              </a:extLst>
            </p:cNvPr>
            <p:cNvSpPr/>
            <p:nvPr/>
          </p:nvSpPr>
          <p:spPr>
            <a:xfrm rot="12370848">
              <a:off x="6925282" y="5638644"/>
              <a:ext cx="562652" cy="685800"/>
            </a:xfrm>
            <a:prstGeom prst="chor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993956C-3557-7C62-4491-2EF31CF2879F}"/>
                </a:ext>
              </a:extLst>
            </p:cNvPr>
            <p:cNvSpPr/>
            <p:nvPr/>
          </p:nvSpPr>
          <p:spPr>
            <a:xfrm>
              <a:off x="6723947" y="5392537"/>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E48584-3D77-2F21-531C-33611769C7A4}"/>
                </a:ext>
              </a:extLst>
            </p:cNvPr>
            <p:cNvSpPr/>
            <p:nvPr/>
          </p:nvSpPr>
          <p:spPr>
            <a:xfrm>
              <a:off x="7066403" y="5400520"/>
              <a:ext cx="202014" cy="314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501303A2-839C-9123-C5A3-FF135C5D6E57}"/>
                </a:ext>
              </a:extLst>
            </p:cNvPr>
            <p:cNvSpPr/>
            <p:nvPr/>
          </p:nvSpPr>
          <p:spPr>
            <a:xfrm rot="20653076">
              <a:off x="5822701" y="4644544"/>
              <a:ext cx="1285875" cy="744318"/>
            </a:xfrm>
            <a:custGeom>
              <a:avLst/>
              <a:gdLst>
                <a:gd name="connsiteX0" fmla="*/ 1285875 w 1285875"/>
                <a:gd name="connsiteY0" fmla="*/ 0 h 744318"/>
                <a:gd name="connsiteX1" fmla="*/ 757237 w 1285875"/>
                <a:gd name="connsiteY1" fmla="*/ 728663 h 744318"/>
                <a:gd name="connsiteX2" fmla="*/ 0 w 1285875"/>
                <a:gd name="connsiteY2" fmla="*/ 428625 h 744318"/>
              </a:gdLst>
              <a:ahLst/>
              <a:cxnLst>
                <a:cxn ang="0">
                  <a:pos x="connsiteX0" y="connsiteY0"/>
                </a:cxn>
                <a:cxn ang="0">
                  <a:pos x="connsiteX1" y="connsiteY1"/>
                </a:cxn>
                <a:cxn ang="0">
                  <a:pos x="connsiteX2" y="connsiteY2"/>
                </a:cxn>
              </a:cxnLst>
              <a:rect l="l" t="t" r="r" b="b"/>
              <a:pathLst>
                <a:path w="1285875" h="744318">
                  <a:moveTo>
                    <a:pt x="1285875" y="0"/>
                  </a:moveTo>
                  <a:cubicBezTo>
                    <a:pt x="1128712" y="328613"/>
                    <a:pt x="971549" y="657226"/>
                    <a:pt x="757237" y="728663"/>
                  </a:cubicBezTo>
                  <a:cubicBezTo>
                    <a:pt x="542925" y="800100"/>
                    <a:pt x="271462" y="614362"/>
                    <a:pt x="0" y="428625"/>
                  </a:cubicBezTo>
                </a:path>
              </a:pathLst>
            </a:custGeom>
            <a:noFill/>
            <a:ln w="57150">
              <a:solidFill>
                <a:srgbClr val="01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2D43C7C-C9BE-3D35-8448-55CF240E5BF2}"/>
                </a:ext>
              </a:extLst>
            </p:cNvPr>
            <p:cNvCxnSpPr>
              <a:cxnSpLocks/>
            </p:cNvCxnSpPr>
            <p:nvPr/>
          </p:nvCxnSpPr>
          <p:spPr>
            <a:xfrm flipH="1">
              <a:off x="6968825" y="4437565"/>
              <a:ext cx="126192" cy="1920218"/>
            </a:xfrm>
            <a:prstGeom prst="line">
              <a:avLst/>
            </a:prstGeom>
            <a:ln w="57150">
              <a:solidFill>
                <a:srgbClr val="013865"/>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339EFF-E2C5-625B-AC3C-F1302FCE15A0}"/>
                </a:ext>
              </a:extLst>
            </p:cNvPr>
            <p:cNvSpPr/>
            <p:nvPr/>
          </p:nvSpPr>
          <p:spPr>
            <a:xfrm>
              <a:off x="7629021" y="4710829"/>
              <a:ext cx="1808311" cy="689691"/>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B70C630F-90A1-4B47-F285-04685EE151E1}"/>
                </a:ext>
              </a:extLst>
            </p:cNvPr>
            <p:cNvSpPr/>
            <p:nvPr/>
          </p:nvSpPr>
          <p:spPr>
            <a:xfrm>
              <a:off x="7774542" y="4980457"/>
              <a:ext cx="1332058" cy="344734"/>
            </a:xfrm>
            <a:custGeom>
              <a:avLst/>
              <a:gdLst>
                <a:gd name="connsiteX0" fmla="*/ 0 w 1332058"/>
                <a:gd name="connsiteY0" fmla="*/ 244722 h 344734"/>
                <a:gd name="connsiteX1" fmla="*/ 14288 w 1332058"/>
                <a:gd name="connsiteY1" fmla="*/ 44697 h 344734"/>
                <a:gd name="connsiteX2" fmla="*/ 28575 w 1332058"/>
                <a:gd name="connsiteY2" fmla="*/ 1834 h 344734"/>
                <a:gd name="connsiteX3" fmla="*/ 71438 w 1332058"/>
                <a:gd name="connsiteY3" fmla="*/ 158997 h 344734"/>
                <a:gd name="connsiteX4" fmla="*/ 85725 w 1332058"/>
                <a:gd name="connsiteY4" fmla="*/ 201859 h 344734"/>
                <a:gd name="connsiteX5" fmla="*/ 114300 w 1332058"/>
                <a:gd name="connsiteY5" fmla="*/ 144709 h 344734"/>
                <a:gd name="connsiteX6" fmla="*/ 128588 w 1332058"/>
                <a:gd name="connsiteY6" fmla="*/ 73272 h 344734"/>
                <a:gd name="connsiteX7" fmla="*/ 142875 w 1332058"/>
                <a:gd name="connsiteY7" fmla="*/ 144709 h 344734"/>
                <a:gd name="connsiteX8" fmla="*/ 171450 w 1332058"/>
                <a:gd name="connsiteY8" fmla="*/ 259009 h 344734"/>
                <a:gd name="connsiteX9" fmla="*/ 200025 w 1332058"/>
                <a:gd name="connsiteY9" fmla="*/ 344734 h 344734"/>
                <a:gd name="connsiteX10" fmla="*/ 214313 w 1332058"/>
                <a:gd name="connsiteY10" fmla="*/ 173284 h 344734"/>
                <a:gd name="connsiteX11" fmla="*/ 242888 w 1332058"/>
                <a:gd name="connsiteY11" fmla="*/ 259009 h 344734"/>
                <a:gd name="connsiteX12" fmla="*/ 271463 w 1332058"/>
                <a:gd name="connsiteY12" fmla="*/ 216147 h 344734"/>
                <a:gd name="connsiteX13" fmla="*/ 314325 w 1332058"/>
                <a:gd name="connsiteY13" fmla="*/ 201859 h 344734"/>
                <a:gd name="connsiteX14" fmla="*/ 357188 w 1332058"/>
                <a:gd name="connsiteY14" fmla="*/ 173284 h 344734"/>
                <a:gd name="connsiteX15" fmla="*/ 371475 w 1332058"/>
                <a:gd name="connsiteY15" fmla="*/ 101847 h 344734"/>
                <a:gd name="connsiteX16" fmla="*/ 385763 w 1332058"/>
                <a:gd name="connsiteY16" fmla="*/ 44697 h 344734"/>
                <a:gd name="connsiteX17" fmla="*/ 428625 w 1332058"/>
                <a:gd name="connsiteY17" fmla="*/ 87559 h 344734"/>
                <a:gd name="connsiteX18" fmla="*/ 442913 w 1332058"/>
                <a:gd name="connsiteY18" fmla="*/ 144709 h 344734"/>
                <a:gd name="connsiteX19" fmla="*/ 457200 w 1332058"/>
                <a:gd name="connsiteY19" fmla="*/ 187572 h 344734"/>
                <a:gd name="connsiteX20" fmla="*/ 485775 w 1332058"/>
                <a:gd name="connsiteY20" fmla="*/ 144709 h 344734"/>
                <a:gd name="connsiteX21" fmla="*/ 542925 w 1332058"/>
                <a:gd name="connsiteY21" fmla="*/ 244722 h 344734"/>
                <a:gd name="connsiteX22" fmla="*/ 585788 w 1332058"/>
                <a:gd name="connsiteY22" fmla="*/ 230434 h 344734"/>
                <a:gd name="connsiteX23" fmla="*/ 600075 w 1332058"/>
                <a:gd name="connsiteY23" fmla="*/ 173284 h 344734"/>
                <a:gd name="connsiteX24" fmla="*/ 614363 w 1332058"/>
                <a:gd name="connsiteY24" fmla="*/ 130422 h 344734"/>
                <a:gd name="connsiteX25" fmla="*/ 642938 w 1332058"/>
                <a:gd name="connsiteY25" fmla="*/ 16122 h 344734"/>
                <a:gd name="connsiteX26" fmla="*/ 671513 w 1332058"/>
                <a:gd name="connsiteY26" fmla="*/ 58984 h 344734"/>
                <a:gd name="connsiteX27" fmla="*/ 685800 w 1332058"/>
                <a:gd name="connsiteY27" fmla="*/ 101847 h 344734"/>
                <a:gd name="connsiteX28" fmla="*/ 728663 w 1332058"/>
                <a:gd name="connsiteY28" fmla="*/ 144709 h 344734"/>
                <a:gd name="connsiteX29" fmla="*/ 785813 w 1332058"/>
                <a:gd name="connsiteY29" fmla="*/ 130422 h 344734"/>
                <a:gd name="connsiteX30" fmla="*/ 842963 w 1332058"/>
                <a:gd name="connsiteY30" fmla="*/ 130422 h 344734"/>
                <a:gd name="connsiteX31" fmla="*/ 885825 w 1332058"/>
                <a:gd name="connsiteY31" fmla="*/ 158997 h 344734"/>
                <a:gd name="connsiteX32" fmla="*/ 928688 w 1332058"/>
                <a:gd name="connsiteY32" fmla="*/ 130422 h 344734"/>
                <a:gd name="connsiteX33" fmla="*/ 957263 w 1332058"/>
                <a:gd name="connsiteY33" fmla="*/ 173284 h 344734"/>
                <a:gd name="connsiteX34" fmla="*/ 1085850 w 1332058"/>
                <a:gd name="connsiteY34" fmla="*/ 244722 h 344734"/>
                <a:gd name="connsiteX35" fmla="*/ 1100138 w 1332058"/>
                <a:gd name="connsiteY35" fmla="*/ 173284 h 344734"/>
                <a:gd name="connsiteX36" fmla="*/ 1185863 w 1332058"/>
                <a:gd name="connsiteY36" fmla="*/ 187572 h 344734"/>
                <a:gd name="connsiteX37" fmla="*/ 1228725 w 1332058"/>
                <a:gd name="connsiteY37" fmla="*/ 201859 h 344734"/>
                <a:gd name="connsiteX38" fmla="*/ 1271588 w 1332058"/>
                <a:gd name="connsiteY38" fmla="*/ 158997 h 344734"/>
                <a:gd name="connsiteX39" fmla="*/ 1314450 w 1332058"/>
                <a:gd name="connsiteY39" fmla="*/ 144709 h 344734"/>
                <a:gd name="connsiteX40" fmla="*/ 1328738 w 1332058"/>
                <a:gd name="connsiteY40" fmla="*/ 101847 h 344734"/>
                <a:gd name="connsiteX41" fmla="*/ 1328738 w 1332058"/>
                <a:gd name="connsiteY41" fmla="*/ 216147 h 3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2058" h="344734">
                  <a:moveTo>
                    <a:pt x="0" y="244722"/>
                  </a:moveTo>
                  <a:cubicBezTo>
                    <a:pt x="4763" y="178047"/>
                    <a:pt x="6478" y="111084"/>
                    <a:pt x="14288" y="44697"/>
                  </a:cubicBezTo>
                  <a:cubicBezTo>
                    <a:pt x="16048" y="29740"/>
                    <a:pt x="17926" y="-8815"/>
                    <a:pt x="28575" y="1834"/>
                  </a:cubicBezTo>
                  <a:cubicBezTo>
                    <a:pt x="49008" y="22267"/>
                    <a:pt x="63998" y="129238"/>
                    <a:pt x="71438" y="158997"/>
                  </a:cubicBezTo>
                  <a:cubicBezTo>
                    <a:pt x="75091" y="173607"/>
                    <a:pt x="80963" y="187572"/>
                    <a:pt x="85725" y="201859"/>
                  </a:cubicBezTo>
                  <a:cubicBezTo>
                    <a:pt x="95250" y="182809"/>
                    <a:pt x="107565" y="164915"/>
                    <a:pt x="114300" y="144709"/>
                  </a:cubicBezTo>
                  <a:cubicBezTo>
                    <a:pt x="121979" y="121671"/>
                    <a:pt x="104304" y="73272"/>
                    <a:pt x="128588" y="73272"/>
                  </a:cubicBezTo>
                  <a:cubicBezTo>
                    <a:pt x="152872" y="73272"/>
                    <a:pt x="137415" y="121047"/>
                    <a:pt x="142875" y="144709"/>
                  </a:cubicBezTo>
                  <a:cubicBezTo>
                    <a:pt x="151706" y="182976"/>
                    <a:pt x="159031" y="221752"/>
                    <a:pt x="171450" y="259009"/>
                  </a:cubicBezTo>
                  <a:lnTo>
                    <a:pt x="200025" y="344734"/>
                  </a:lnTo>
                  <a:cubicBezTo>
                    <a:pt x="204788" y="287584"/>
                    <a:pt x="188666" y="224578"/>
                    <a:pt x="214313" y="173284"/>
                  </a:cubicBezTo>
                  <a:cubicBezTo>
                    <a:pt x="227784" y="146343"/>
                    <a:pt x="242888" y="259009"/>
                    <a:pt x="242888" y="259009"/>
                  </a:cubicBezTo>
                  <a:cubicBezTo>
                    <a:pt x="252413" y="244722"/>
                    <a:pt x="264699" y="231930"/>
                    <a:pt x="271463" y="216147"/>
                  </a:cubicBezTo>
                  <a:cubicBezTo>
                    <a:pt x="297938" y="154373"/>
                    <a:pt x="267842" y="132135"/>
                    <a:pt x="314325" y="201859"/>
                  </a:cubicBezTo>
                  <a:cubicBezTo>
                    <a:pt x="328613" y="192334"/>
                    <a:pt x="348668" y="188193"/>
                    <a:pt x="357188" y="173284"/>
                  </a:cubicBezTo>
                  <a:cubicBezTo>
                    <a:pt x="369236" y="152200"/>
                    <a:pt x="366207" y="125553"/>
                    <a:pt x="371475" y="101847"/>
                  </a:cubicBezTo>
                  <a:cubicBezTo>
                    <a:pt x="375735" y="82678"/>
                    <a:pt x="381000" y="63747"/>
                    <a:pt x="385763" y="44697"/>
                  </a:cubicBezTo>
                  <a:cubicBezTo>
                    <a:pt x="400050" y="58984"/>
                    <a:pt x="418600" y="70016"/>
                    <a:pt x="428625" y="87559"/>
                  </a:cubicBezTo>
                  <a:cubicBezTo>
                    <a:pt x="438367" y="104608"/>
                    <a:pt x="437519" y="125828"/>
                    <a:pt x="442913" y="144709"/>
                  </a:cubicBezTo>
                  <a:cubicBezTo>
                    <a:pt x="447050" y="159190"/>
                    <a:pt x="452438" y="173284"/>
                    <a:pt x="457200" y="187572"/>
                  </a:cubicBezTo>
                  <a:cubicBezTo>
                    <a:pt x="466725" y="173284"/>
                    <a:pt x="468937" y="141342"/>
                    <a:pt x="485775" y="144709"/>
                  </a:cubicBezTo>
                  <a:cubicBezTo>
                    <a:pt x="516669" y="150887"/>
                    <a:pt x="534393" y="219126"/>
                    <a:pt x="542925" y="244722"/>
                  </a:cubicBezTo>
                  <a:cubicBezTo>
                    <a:pt x="557213" y="239959"/>
                    <a:pt x="576380" y="242194"/>
                    <a:pt x="585788" y="230434"/>
                  </a:cubicBezTo>
                  <a:cubicBezTo>
                    <a:pt x="598055" y="215101"/>
                    <a:pt x="594680" y="192165"/>
                    <a:pt x="600075" y="173284"/>
                  </a:cubicBezTo>
                  <a:cubicBezTo>
                    <a:pt x="604212" y="158803"/>
                    <a:pt x="610400" y="144952"/>
                    <a:pt x="614363" y="130422"/>
                  </a:cubicBezTo>
                  <a:cubicBezTo>
                    <a:pt x="624696" y="92533"/>
                    <a:pt x="642938" y="16122"/>
                    <a:pt x="642938" y="16122"/>
                  </a:cubicBezTo>
                  <a:cubicBezTo>
                    <a:pt x="652463" y="30409"/>
                    <a:pt x="663834" y="43625"/>
                    <a:pt x="671513" y="58984"/>
                  </a:cubicBezTo>
                  <a:cubicBezTo>
                    <a:pt x="678248" y="72455"/>
                    <a:pt x="677446" y="89316"/>
                    <a:pt x="685800" y="101847"/>
                  </a:cubicBezTo>
                  <a:cubicBezTo>
                    <a:pt x="697008" y="118659"/>
                    <a:pt x="714375" y="130422"/>
                    <a:pt x="728663" y="144709"/>
                  </a:cubicBezTo>
                  <a:cubicBezTo>
                    <a:pt x="747713" y="139947"/>
                    <a:pt x="769475" y="141314"/>
                    <a:pt x="785813" y="130422"/>
                  </a:cubicBezTo>
                  <a:cubicBezTo>
                    <a:pt x="838567" y="95253"/>
                    <a:pt x="790209" y="51290"/>
                    <a:pt x="842963" y="130422"/>
                  </a:cubicBezTo>
                  <a:cubicBezTo>
                    <a:pt x="865572" y="243472"/>
                    <a:pt x="840276" y="204545"/>
                    <a:pt x="885825" y="158997"/>
                  </a:cubicBezTo>
                  <a:cubicBezTo>
                    <a:pt x="897967" y="146855"/>
                    <a:pt x="914400" y="139947"/>
                    <a:pt x="928688" y="130422"/>
                  </a:cubicBezTo>
                  <a:cubicBezTo>
                    <a:pt x="938213" y="144709"/>
                    <a:pt x="944340" y="161977"/>
                    <a:pt x="957263" y="173284"/>
                  </a:cubicBezTo>
                  <a:cubicBezTo>
                    <a:pt x="1017728" y="226190"/>
                    <a:pt x="1026980" y="225098"/>
                    <a:pt x="1085850" y="244722"/>
                  </a:cubicBezTo>
                  <a:cubicBezTo>
                    <a:pt x="1090613" y="220909"/>
                    <a:pt x="1086668" y="193490"/>
                    <a:pt x="1100138" y="173284"/>
                  </a:cubicBezTo>
                  <a:cubicBezTo>
                    <a:pt x="1128833" y="130241"/>
                    <a:pt x="1165197" y="177239"/>
                    <a:pt x="1185863" y="187572"/>
                  </a:cubicBezTo>
                  <a:cubicBezTo>
                    <a:pt x="1199333" y="194307"/>
                    <a:pt x="1214438" y="197097"/>
                    <a:pt x="1228725" y="201859"/>
                  </a:cubicBezTo>
                  <a:cubicBezTo>
                    <a:pt x="1243013" y="187572"/>
                    <a:pt x="1254776" y="170205"/>
                    <a:pt x="1271588" y="158997"/>
                  </a:cubicBezTo>
                  <a:cubicBezTo>
                    <a:pt x="1284119" y="150643"/>
                    <a:pt x="1303801" y="155358"/>
                    <a:pt x="1314450" y="144709"/>
                  </a:cubicBezTo>
                  <a:cubicBezTo>
                    <a:pt x="1325099" y="134060"/>
                    <a:pt x="1325784" y="87079"/>
                    <a:pt x="1328738" y="101847"/>
                  </a:cubicBezTo>
                  <a:cubicBezTo>
                    <a:pt x="1336210" y="139207"/>
                    <a:pt x="1328738" y="178047"/>
                    <a:pt x="1328738" y="216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235E560-55A5-55AE-0ED9-38037448EFDB}"/>
                </a:ext>
              </a:extLst>
            </p:cNvPr>
            <p:cNvSpPr txBox="1"/>
            <p:nvPr/>
          </p:nvSpPr>
          <p:spPr>
            <a:xfrm>
              <a:off x="7662359" y="4647371"/>
              <a:ext cx="1752531" cy="369332"/>
            </a:xfrm>
            <a:prstGeom prst="rect">
              <a:avLst/>
            </a:prstGeom>
            <a:noFill/>
          </p:spPr>
          <p:txBody>
            <a:bodyPr wrap="none" rtlCol="0">
              <a:spAutoFit/>
            </a:bodyPr>
            <a:lstStyle/>
            <a:p>
              <a:r>
                <a:rPr lang="en-US" dirty="0"/>
                <a:t>TCCTGAGTAATTA</a:t>
              </a:r>
            </a:p>
          </p:txBody>
        </p:sp>
        <p:sp>
          <p:nvSpPr>
            <p:cNvPr id="13" name="TextBox 12">
              <a:extLst>
                <a:ext uri="{FF2B5EF4-FFF2-40B4-BE49-F238E27FC236}">
                  <a16:creationId xmlns:a16="http://schemas.microsoft.com/office/drawing/2014/main" id="{CF639865-8701-C489-31A1-960A2EAA132B}"/>
                </a:ext>
              </a:extLst>
            </p:cNvPr>
            <p:cNvSpPr txBox="1"/>
            <p:nvPr/>
          </p:nvSpPr>
          <p:spPr>
            <a:xfrm>
              <a:off x="9820254" y="4793687"/>
              <a:ext cx="764697" cy="369332"/>
            </a:xfrm>
            <a:prstGeom prst="rect">
              <a:avLst/>
            </a:prstGeom>
            <a:noFill/>
          </p:spPr>
          <p:txBody>
            <a:bodyPr wrap="none" rtlCol="0">
              <a:spAutoFit/>
            </a:bodyPr>
            <a:lstStyle/>
            <a:p>
              <a:r>
                <a:rPr lang="en-US" dirty="0"/>
                <a:t>Target</a:t>
              </a:r>
            </a:p>
          </p:txBody>
        </p:sp>
        <p:sp>
          <p:nvSpPr>
            <p:cNvPr id="14" name="TextBox 13">
              <a:extLst>
                <a:ext uri="{FF2B5EF4-FFF2-40B4-BE49-F238E27FC236}">
                  <a16:creationId xmlns:a16="http://schemas.microsoft.com/office/drawing/2014/main" id="{DCA490B9-7B7B-36B4-56BA-A81DAE4AB9AE}"/>
                </a:ext>
              </a:extLst>
            </p:cNvPr>
            <p:cNvSpPr txBox="1"/>
            <p:nvPr/>
          </p:nvSpPr>
          <p:spPr>
            <a:xfrm>
              <a:off x="10877464" y="4793686"/>
              <a:ext cx="1483366" cy="646331"/>
            </a:xfrm>
            <a:prstGeom prst="rect">
              <a:avLst/>
            </a:prstGeom>
            <a:noFill/>
          </p:spPr>
          <p:txBody>
            <a:bodyPr wrap="square" rtlCol="0">
              <a:spAutoFit/>
            </a:bodyPr>
            <a:lstStyle/>
            <a:p>
              <a:r>
                <a:rPr lang="en-US" dirty="0"/>
                <a:t>Continue sequencing</a:t>
              </a:r>
            </a:p>
          </p:txBody>
        </p:sp>
        <p:cxnSp>
          <p:nvCxnSpPr>
            <p:cNvPr id="15" name="Straight Arrow Connector 14">
              <a:extLst>
                <a:ext uri="{FF2B5EF4-FFF2-40B4-BE49-F238E27FC236}">
                  <a16:creationId xmlns:a16="http://schemas.microsoft.com/office/drawing/2014/main" id="{C8A8281A-9F87-A8C0-2DAA-5D43953A7560}"/>
                </a:ext>
              </a:extLst>
            </p:cNvPr>
            <p:cNvCxnSpPr>
              <a:endCxn id="13" idx="1"/>
            </p:cNvCxnSpPr>
            <p:nvPr/>
          </p:nvCxnSpPr>
          <p:spPr>
            <a:xfrm>
              <a:off x="9574767" y="4978353"/>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952F9C-52B8-C09A-471F-AC85314075CF}"/>
                </a:ext>
              </a:extLst>
            </p:cNvPr>
            <p:cNvCxnSpPr/>
            <p:nvPr/>
          </p:nvCxnSpPr>
          <p:spPr>
            <a:xfrm>
              <a:off x="10631977" y="4978353"/>
              <a:ext cx="2454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descr="A green check mark on a black background&#10;&#10;Description automatically generated">
            <a:extLst>
              <a:ext uri="{FF2B5EF4-FFF2-40B4-BE49-F238E27FC236}">
                <a16:creationId xmlns:a16="http://schemas.microsoft.com/office/drawing/2014/main" id="{B273977B-500F-F88B-52EC-D0FDAE07EB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30823" y="3096737"/>
            <a:ext cx="1012331" cy="1159046"/>
          </a:xfrm>
          <a:prstGeom prst="rect">
            <a:avLst/>
          </a:prstGeom>
        </p:spPr>
      </p:pic>
      <p:graphicFrame>
        <p:nvGraphicFramePr>
          <p:cNvPr id="21" name="Diagram 20">
            <a:extLst>
              <a:ext uri="{FF2B5EF4-FFF2-40B4-BE49-F238E27FC236}">
                <a16:creationId xmlns:a16="http://schemas.microsoft.com/office/drawing/2014/main" id="{94D541FE-2890-189B-818E-0F4092896DBA}"/>
              </a:ext>
            </a:extLst>
          </p:cNvPr>
          <p:cNvGraphicFramePr/>
          <p:nvPr>
            <p:extLst>
              <p:ext uri="{D42A27DB-BD31-4B8C-83A1-F6EECF244321}">
                <p14:modId xmlns:p14="http://schemas.microsoft.com/office/powerpoint/2010/main" val="1301922818"/>
              </p:ext>
            </p:extLst>
          </p:nvPr>
        </p:nvGraphicFramePr>
        <p:xfrm>
          <a:off x="8802991" y="778452"/>
          <a:ext cx="2112242" cy="40346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53245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07E3-5692-269E-50AE-AADC6F57E138}"/>
              </a:ext>
            </a:extLst>
          </p:cNvPr>
          <p:cNvSpPr>
            <a:spLocks noGrp="1"/>
          </p:cNvSpPr>
          <p:nvPr>
            <p:ph type="title"/>
          </p:nvPr>
        </p:nvSpPr>
        <p:spPr>
          <a:xfrm>
            <a:off x="2549236" y="533614"/>
            <a:ext cx="9210963" cy="888786"/>
          </a:xfrm>
        </p:spPr>
        <p:txBody>
          <a:bodyPr anchor="t">
            <a:normAutofit/>
          </a:bodyPr>
          <a:lstStyle/>
          <a:p>
            <a:r>
              <a:rPr lang="en-US" dirty="0"/>
              <a:t>Caveats</a:t>
            </a:r>
          </a:p>
        </p:txBody>
      </p:sp>
      <p:graphicFrame>
        <p:nvGraphicFramePr>
          <p:cNvPr id="6" name="Text Placeholder 3">
            <a:extLst>
              <a:ext uri="{FF2B5EF4-FFF2-40B4-BE49-F238E27FC236}">
                <a16:creationId xmlns:a16="http://schemas.microsoft.com/office/drawing/2014/main" id="{AB778CF8-7FD3-7E3D-76F2-688C1529222D}"/>
              </a:ext>
            </a:extLst>
          </p:cNvPr>
          <p:cNvGraphicFramePr/>
          <p:nvPr>
            <p:extLst>
              <p:ext uri="{D42A27DB-BD31-4B8C-83A1-F6EECF244321}">
                <p14:modId xmlns:p14="http://schemas.microsoft.com/office/powerpoint/2010/main" val="2683759456"/>
              </p:ext>
            </p:extLst>
          </p:nvPr>
        </p:nvGraphicFramePr>
        <p:xfrm>
          <a:off x="738187" y="2236573"/>
          <a:ext cx="10477501" cy="2847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172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mmunity UU Matters: Let Your Precious Go">
            <a:extLst>
              <a:ext uri="{FF2B5EF4-FFF2-40B4-BE49-F238E27FC236}">
                <a16:creationId xmlns:a16="http://schemas.microsoft.com/office/drawing/2014/main" id="{128692D0-B1CA-CCFF-6698-8A17AB30AF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39" b="30939"/>
          <a:stretch/>
        </p:blipFill>
        <p:spPr bwMode="auto">
          <a:xfrm>
            <a:off x="681038" y="1756090"/>
            <a:ext cx="5181600" cy="4568296"/>
          </a:xfrm>
          <a:prstGeom prst="rect">
            <a:avLst/>
          </a:prstGeom>
          <a:solidFill>
            <a:srgbClr val="FFFFFF"/>
          </a:solidFill>
        </p:spPr>
      </p:pic>
      <p:sp>
        <p:nvSpPr>
          <p:cNvPr id="4" name="Text Placeholder 3">
            <a:extLst>
              <a:ext uri="{FF2B5EF4-FFF2-40B4-BE49-F238E27FC236}">
                <a16:creationId xmlns:a16="http://schemas.microsoft.com/office/drawing/2014/main" id="{1606B2BB-3A70-4EFA-7EFF-F365D40F3212}"/>
              </a:ext>
            </a:extLst>
          </p:cNvPr>
          <p:cNvSpPr>
            <a:spLocks noGrp="1"/>
          </p:cNvSpPr>
          <p:nvPr>
            <p:ph sz="half" idx="2"/>
          </p:nvPr>
        </p:nvSpPr>
        <p:spPr>
          <a:xfrm>
            <a:off x="6172200" y="1608667"/>
            <a:ext cx="5181600" cy="4568296"/>
          </a:xfrm>
        </p:spPr>
        <p:txBody>
          <a:bodyPr>
            <a:normAutofit/>
          </a:bodyPr>
          <a:lstStyle/>
          <a:p>
            <a:pPr marL="0" indent="0">
              <a:buNone/>
            </a:pPr>
            <a:r>
              <a:rPr lang="en-US" sz="2000" dirty="0"/>
              <a:t>Recover a library from the </a:t>
            </a:r>
            <a:r>
              <a:rPr lang="en-US" sz="2000" dirty="0" err="1"/>
              <a:t>flowcell</a:t>
            </a:r>
            <a:r>
              <a:rPr lang="en-US" sz="2000" dirty="0"/>
              <a:t> and reload it on another </a:t>
            </a:r>
            <a:r>
              <a:rPr lang="en-US" sz="2000" dirty="0" err="1"/>
              <a:t>flowcell</a:t>
            </a:r>
            <a:r>
              <a:rPr lang="en-US" sz="2000" dirty="0"/>
              <a:t>! </a:t>
            </a:r>
          </a:p>
          <a:p>
            <a:pPr marL="0" indent="0">
              <a:buNone/>
            </a:pPr>
            <a:endParaRPr lang="en-US" sz="2000" dirty="0"/>
          </a:p>
          <a:p>
            <a:pPr marL="0" indent="0">
              <a:buNone/>
            </a:pPr>
            <a:r>
              <a:rPr lang="en-US" sz="2000" dirty="0"/>
              <a:t>Useful if:</a:t>
            </a:r>
          </a:p>
          <a:p>
            <a:r>
              <a:rPr lang="en-US" sz="2000" dirty="0"/>
              <a:t>Want more data from the same library</a:t>
            </a:r>
          </a:p>
          <a:p>
            <a:r>
              <a:rPr lang="en-US" sz="2000" dirty="0"/>
              <a:t>Library fails early in run </a:t>
            </a:r>
          </a:p>
          <a:p>
            <a:r>
              <a:rPr lang="en-US" sz="2000" dirty="0"/>
              <a:t>If </a:t>
            </a:r>
            <a:r>
              <a:rPr lang="en-US" sz="2000" dirty="0" err="1"/>
              <a:t>flowcell</a:t>
            </a:r>
            <a:r>
              <a:rPr lang="en-US" sz="2000" dirty="0"/>
              <a:t> is blocked</a:t>
            </a:r>
          </a:p>
        </p:txBody>
      </p:sp>
      <p:sp>
        <p:nvSpPr>
          <p:cNvPr id="2" name="Title 1">
            <a:extLst>
              <a:ext uri="{FF2B5EF4-FFF2-40B4-BE49-F238E27FC236}">
                <a16:creationId xmlns:a16="http://schemas.microsoft.com/office/drawing/2014/main" id="{6A9C1D23-F358-0871-ECBB-C8D45653B9DC}"/>
              </a:ext>
            </a:extLst>
          </p:cNvPr>
          <p:cNvSpPr>
            <a:spLocks noGrp="1"/>
          </p:cNvSpPr>
          <p:nvPr>
            <p:ph type="title"/>
          </p:nvPr>
        </p:nvSpPr>
        <p:spPr>
          <a:xfrm>
            <a:off x="2549236" y="533614"/>
            <a:ext cx="9210963" cy="888786"/>
          </a:xfrm>
        </p:spPr>
        <p:txBody>
          <a:bodyPr anchor="t">
            <a:normAutofit/>
          </a:bodyPr>
          <a:lstStyle/>
          <a:p>
            <a:r>
              <a:rPr lang="en-US" dirty="0"/>
              <a:t>Recovery protocol</a:t>
            </a:r>
          </a:p>
        </p:txBody>
      </p:sp>
      <p:pic>
        <p:nvPicPr>
          <p:cNvPr id="7172" name="Picture 4" descr="Nanopore store: MinION">
            <a:extLst>
              <a:ext uri="{FF2B5EF4-FFF2-40B4-BE49-F238E27FC236}">
                <a16:creationId xmlns:a16="http://schemas.microsoft.com/office/drawing/2014/main" id="{F9B4ABD3-72E6-C562-3F07-AE099A845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862" y="4786312"/>
            <a:ext cx="1292005"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56B86D-9808-DE31-EE47-922089458D5C}"/>
              </a:ext>
            </a:extLst>
          </p:cNvPr>
          <p:cNvSpPr txBox="1"/>
          <p:nvPr/>
        </p:nvSpPr>
        <p:spPr>
          <a:xfrm>
            <a:off x="786257" y="1998017"/>
            <a:ext cx="2685605" cy="461665"/>
          </a:xfrm>
          <a:prstGeom prst="rect">
            <a:avLst/>
          </a:prstGeom>
          <a:noFill/>
        </p:spPr>
        <p:txBody>
          <a:bodyPr wrap="square" rtlCol="0">
            <a:spAutoFit/>
          </a:bodyPr>
          <a:lstStyle/>
          <a:p>
            <a:r>
              <a:rPr lang="en-US" sz="2400" dirty="0">
                <a:solidFill>
                  <a:schemeClr val="bg1"/>
                </a:solidFill>
                <a:latin typeface="Lucida Calligraphy" panose="03010101010101010101" pitchFamily="66" charset="77"/>
              </a:rPr>
              <a:t>My precious</a:t>
            </a:r>
          </a:p>
        </p:txBody>
      </p:sp>
    </p:spTree>
    <p:extLst>
      <p:ext uri="{BB962C8B-B14F-4D97-AF65-F5344CB8AC3E}">
        <p14:creationId xmlns:p14="http://schemas.microsoft.com/office/powerpoint/2010/main" val="373654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EDEFC-CD60-8A35-D844-F3090CF04CD3}"/>
              </a:ext>
            </a:extLst>
          </p:cNvPr>
          <p:cNvSpPr>
            <a:spLocks noGrp="1"/>
          </p:cNvSpPr>
          <p:nvPr>
            <p:ph type="title"/>
          </p:nvPr>
        </p:nvSpPr>
        <p:spPr/>
        <p:txBody>
          <a:bodyPr/>
          <a:lstStyle/>
          <a:p>
            <a:r>
              <a:rPr lang="en-US" dirty="0"/>
              <a:t>Homopolymer accuracy fix</a:t>
            </a:r>
          </a:p>
        </p:txBody>
      </p:sp>
      <p:sp>
        <p:nvSpPr>
          <p:cNvPr id="5" name="Content Placeholder 4">
            <a:extLst>
              <a:ext uri="{FF2B5EF4-FFF2-40B4-BE49-F238E27FC236}">
                <a16:creationId xmlns:a16="http://schemas.microsoft.com/office/drawing/2014/main" id="{13EC7752-724B-82B7-5620-4114B91E40A0}"/>
              </a:ext>
            </a:extLst>
          </p:cNvPr>
          <p:cNvSpPr>
            <a:spLocks noGrp="1"/>
          </p:cNvSpPr>
          <p:nvPr>
            <p:ph sz="quarter" idx="13"/>
          </p:nvPr>
        </p:nvSpPr>
        <p:spPr/>
        <p:txBody>
          <a:bodyPr/>
          <a:lstStyle/>
          <a:p>
            <a:r>
              <a:rPr lang="en-US" dirty="0"/>
              <a:t>Modifications to break up homopolymers (5B4)</a:t>
            </a:r>
          </a:p>
          <a:p>
            <a:r>
              <a:rPr lang="en-US" dirty="0"/>
              <a:t>Quality score improvements (92 to 99% at 90X coverage)</a:t>
            </a:r>
          </a:p>
          <a:p>
            <a:pPr lvl="1"/>
            <a:r>
              <a:rPr lang="en-US" dirty="0"/>
              <a:t>With polished assembly Q50</a:t>
            </a:r>
          </a:p>
        </p:txBody>
      </p:sp>
      <p:pic>
        <p:nvPicPr>
          <p:cNvPr id="7" name="Picture 6" descr="A screenshot of a computer&#10;&#10;Description automatically generated">
            <a:extLst>
              <a:ext uri="{FF2B5EF4-FFF2-40B4-BE49-F238E27FC236}">
                <a16:creationId xmlns:a16="http://schemas.microsoft.com/office/drawing/2014/main" id="{B0AECDC7-E6E0-90DF-EEB5-5DAFFFC83B6F}"/>
              </a:ext>
            </a:extLst>
          </p:cNvPr>
          <p:cNvPicPr>
            <a:picLocks noChangeAspect="1"/>
          </p:cNvPicPr>
          <p:nvPr/>
        </p:nvPicPr>
        <p:blipFill rotWithShape="1">
          <a:blip r:embed="rId3">
            <a:extLst>
              <a:ext uri="{28A0092B-C50C-407E-A947-70E740481C1C}">
                <a14:useLocalDpi xmlns:a14="http://schemas.microsoft.com/office/drawing/2010/main" val="0"/>
              </a:ext>
            </a:extLst>
          </a:blip>
          <a:srcRect l="3660" t="57911" r="43009" b="4079"/>
          <a:stretch/>
        </p:blipFill>
        <p:spPr>
          <a:xfrm>
            <a:off x="2870200" y="3583154"/>
            <a:ext cx="7319693" cy="2650959"/>
          </a:xfrm>
          <a:prstGeom prst="rect">
            <a:avLst/>
          </a:prstGeom>
        </p:spPr>
      </p:pic>
    </p:spTree>
    <p:extLst>
      <p:ext uri="{BB962C8B-B14F-4D97-AF65-F5344CB8AC3E}">
        <p14:creationId xmlns:p14="http://schemas.microsoft.com/office/powerpoint/2010/main" val="98036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997F13-64E8-3562-D201-E813BB9BABC4}"/>
              </a:ext>
            </a:extLst>
          </p:cNvPr>
          <p:cNvSpPr>
            <a:spLocks noGrp="1"/>
          </p:cNvSpPr>
          <p:nvPr>
            <p:ph type="title"/>
          </p:nvPr>
        </p:nvSpPr>
        <p:spPr/>
        <p:txBody>
          <a:bodyPr/>
          <a:lstStyle/>
          <a:p>
            <a:r>
              <a:rPr lang="en-US" dirty="0"/>
              <a:t>Fancy nanopore video!</a:t>
            </a:r>
          </a:p>
        </p:txBody>
      </p:sp>
      <p:sp>
        <p:nvSpPr>
          <p:cNvPr id="6" name="Content Placeholder 5">
            <a:extLst>
              <a:ext uri="{FF2B5EF4-FFF2-40B4-BE49-F238E27FC236}">
                <a16:creationId xmlns:a16="http://schemas.microsoft.com/office/drawing/2014/main" id="{167A7566-627C-2781-B86E-0E7A99BB634E}"/>
              </a:ext>
            </a:extLst>
          </p:cNvPr>
          <p:cNvSpPr>
            <a:spLocks noGrp="1"/>
          </p:cNvSpPr>
          <p:nvPr>
            <p:ph sz="quarter" idx="13"/>
          </p:nvPr>
        </p:nvSpPr>
        <p:spPr/>
        <p:txBody>
          <a:bodyPr/>
          <a:lstStyle/>
          <a:p>
            <a:r>
              <a:rPr lang="en-US" dirty="0">
                <a:hlinkClick r:id="rId2"/>
              </a:rPr>
              <a:t>https://nanoporetech.com/support/how-it-works#fullVideo&amp;modal=fullVideo</a:t>
            </a:r>
            <a:r>
              <a:rPr lang="en-US" dirty="0"/>
              <a:t> </a:t>
            </a:r>
          </a:p>
        </p:txBody>
      </p:sp>
    </p:spTree>
    <p:extLst>
      <p:ext uri="{BB962C8B-B14F-4D97-AF65-F5344CB8AC3E}">
        <p14:creationId xmlns:p14="http://schemas.microsoft.com/office/powerpoint/2010/main" val="3884562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F20C-468E-F742-9149-B8A5FEBC2911}"/>
              </a:ext>
            </a:extLst>
          </p:cNvPr>
          <p:cNvSpPr>
            <a:spLocks noGrp="1"/>
          </p:cNvSpPr>
          <p:nvPr>
            <p:ph type="title"/>
          </p:nvPr>
        </p:nvSpPr>
        <p:spPr>
          <a:xfrm>
            <a:off x="2549236" y="533614"/>
            <a:ext cx="9210963" cy="888786"/>
          </a:xfrm>
        </p:spPr>
        <p:txBody>
          <a:bodyPr anchor="t">
            <a:normAutofit/>
          </a:bodyPr>
          <a:lstStyle/>
          <a:p>
            <a:r>
              <a:rPr lang="en-GB" dirty="0"/>
              <a:t>Let’s get sequencing!</a:t>
            </a:r>
            <a:br>
              <a:rPr lang="en-GB" dirty="0"/>
            </a:br>
            <a:endParaRPr lang="en-US" dirty="0"/>
          </a:p>
        </p:txBody>
      </p:sp>
      <p:pic>
        <p:nvPicPr>
          <p:cNvPr id="11" name="Picture 10">
            <a:extLst>
              <a:ext uri="{FF2B5EF4-FFF2-40B4-BE49-F238E27FC236}">
                <a16:creationId xmlns:a16="http://schemas.microsoft.com/office/drawing/2014/main" id="{F14792EB-8D14-7F53-2E7D-CB9D2EDE5906}"/>
              </a:ext>
            </a:extLst>
          </p:cNvPr>
          <p:cNvPicPr>
            <a:picLocks noChangeAspect="1"/>
          </p:cNvPicPr>
          <p:nvPr/>
        </p:nvPicPr>
        <p:blipFill rotWithShape="1">
          <a:blip r:embed="rId3">
            <a:extLst>
              <a:ext uri="{28A0092B-C50C-407E-A947-70E740481C1C}">
                <a14:useLocalDpi xmlns:a14="http://schemas.microsoft.com/office/drawing/2010/main" val="0"/>
              </a:ext>
            </a:extLst>
          </a:blip>
          <a:srcRect t="12379" b="14288"/>
          <a:stretch/>
        </p:blipFill>
        <p:spPr>
          <a:xfrm>
            <a:off x="285750" y="1627188"/>
            <a:ext cx="11474450" cy="4606925"/>
          </a:xfrm>
          <a:prstGeom prst="rect">
            <a:avLst/>
          </a:prstGeom>
          <a:noFill/>
        </p:spPr>
      </p:pic>
    </p:spTree>
    <p:extLst>
      <p:ext uri="{BB962C8B-B14F-4D97-AF65-F5344CB8AC3E}">
        <p14:creationId xmlns:p14="http://schemas.microsoft.com/office/powerpoint/2010/main" val="3006378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84A65-90D4-119A-E87A-EAE7F3016ECC}"/>
              </a:ext>
            </a:extLst>
          </p:cNvPr>
          <p:cNvSpPr>
            <a:spLocks noGrp="1"/>
          </p:cNvSpPr>
          <p:nvPr>
            <p:ph type="title"/>
          </p:nvPr>
        </p:nvSpPr>
        <p:spPr>
          <a:xfrm>
            <a:off x="741680" y="2123676"/>
            <a:ext cx="4027169" cy="1600200"/>
          </a:xfrm>
        </p:spPr>
        <p:txBody>
          <a:bodyPr anchor="t">
            <a:normAutofit/>
          </a:bodyPr>
          <a:lstStyle/>
          <a:p>
            <a:r>
              <a:rPr lang="en-US" dirty="0"/>
              <a:t>Nanopore sequencing</a:t>
            </a:r>
          </a:p>
        </p:txBody>
      </p:sp>
      <p:sp>
        <p:nvSpPr>
          <p:cNvPr id="3" name="Content Placeholder 2">
            <a:extLst>
              <a:ext uri="{FF2B5EF4-FFF2-40B4-BE49-F238E27FC236}">
                <a16:creationId xmlns:a16="http://schemas.microsoft.com/office/drawing/2014/main" id="{7D067DAE-27CA-5122-EB41-F13BEECD1CE4}"/>
              </a:ext>
            </a:extLst>
          </p:cNvPr>
          <p:cNvSpPr>
            <a:spLocks noGrp="1"/>
          </p:cNvSpPr>
          <p:nvPr>
            <p:ph type="body" sz="half" idx="2"/>
          </p:nvPr>
        </p:nvSpPr>
        <p:spPr>
          <a:xfrm>
            <a:off x="741680" y="3934224"/>
            <a:ext cx="4030345" cy="1934763"/>
          </a:xfrm>
        </p:spPr>
        <p:txBody>
          <a:bodyPr>
            <a:normAutofit/>
          </a:bodyPr>
          <a:lstStyle/>
          <a:p>
            <a:pPr marL="0" indent="0">
              <a:buNone/>
            </a:pPr>
            <a:r>
              <a:rPr lang="en-GB"/>
              <a:t>A unique, scalable technology that enables direct, real-time analysis of long DNA or RNA fragments</a:t>
            </a:r>
            <a:endParaRPr lang="en-US" dirty="0"/>
          </a:p>
        </p:txBody>
      </p:sp>
      <p:pic>
        <p:nvPicPr>
          <p:cNvPr id="6" name="Picture 4" descr="Handheld Device Offers 'Most Complete' Gene Sequence Yet, And Costs $1000">
            <a:extLst>
              <a:ext uri="{FF2B5EF4-FFF2-40B4-BE49-F238E27FC236}">
                <a16:creationId xmlns:a16="http://schemas.microsoft.com/office/drawing/2014/main" id="{37636BB4-E369-4747-4DEF-DB6DA17ED4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83188" y="1017079"/>
            <a:ext cx="6172200" cy="4814316"/>
          </a:xfrm>
          <a:prstGeom prst="rect">
            <a:avLst/>
          </a:prstGeom>
          <a:solidFill>
            <a:srgbClr val="FFFFFF"/>
          </a:solidFill>
        </p:spPr>
      </p:pic>
    </p:spTree>
    <p:extLst>
      <p:ext uri="{BB962C8B-B14F-4D97-AF65-F5344CB8AC3E}">
        <p14:creationId xmlns:p14="http://schemas.microsoft.com/office/powerpoint/2010/main" val="2189357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DBEEC-377A-CC4E-B95E-B725B57635DB}"/>
              </a:ext>
            </a:extLst>
          </p:cNvPr>
          <p:cNvSpPr>
            <a:spLocks noGrp="1"/>
          </p:cNvSpPr>
          <p:nvPr>
            <p:ph sz="half" idx="1"/>
          </p:nvPr>
        </p:nvSpPr>
        <p:spPr>
          <a:xfrm>
            <a:off x="838200" y="1608667"/>
            <a:ext cx="5181600" cy="4568296"/>
          </a:xfrm>
        </p:spPr>
        <p:txBody>
          <a:bodyPr>
            <a:normAutofit/>
          </a:bodyPr>
          <a:lstStyle/>
          <a:p>
            <a:pPr marL="0" indent="0">
              <a:buNone/>
            </a:pPr>
            <a:endParaRPr lang="en-GB"/>
          </a:p>
          <a:p>
            <a:endParaRPr lang="en-GB"/>
          </a:p>
          <a:p>
            <a:pPr marL="0" indent="0">
              <a:buNone/>
            </a:pPr>
            <a:r>
              <a:rPr lang="en-GB"/>
              <a:t>Enabling the analysis of </a:t>
            </a:r>
            <a:r>
              <a:rPr lang="en-GB" b="1"/>
              <a:t>anything</a:t>
            </a:r>
            <a:r>
              <a:rPr lang="en-GB"/>
              <a:t>, by </a:t>
            </a:r>
            <a:r>
              <a:rPr lang="en-GB" b="1"/>
              <a:t>anyone</a:t>
            </a:r>
            <a:r>
              <a:rPr lang="en-GB"/>
              <a:t>, </a:t>
            </a:r>
            <a:r>
              <a:rPr lang="en-GB" b="1"/>
              <a:t>anywhere</a:t>
            </a:r>
            <a:endParaRPr lang="en-GB"/>
          </a:p>
        </p:txBody>
      </p:sp>
      <p:pic>
        <p:nvPicPr>
          <p:cNvPr id="1026" name="Picture 2" descr="Disruptive Technologies - How to Capture a Market by Appealing to Neglected  Customers">
            <a:extLst>
              <a:ext uri="{FF2B5EF4-FFF2-40B4-BE49-F238E27FC236}">
                <a16:creationId xmlns:a16="http://schemas.microsoft.com/office/drawing/2014/main" id="{16F71E03-12FE-1853-D42C-261BCCD87D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836"/>
          <a:stretch/>
        </p:blipFill>
        <p:spPr bwMode="auto">
          <a:xfrm>
            <a:off x="6172200" y="1608667"/>
            <a:ext cx="5181600" cy="4568296"/>
          </a:xfrm>
          <a:prstGeom prst="rect">
            <a:avLst/>
          </a:prstGeom>
          <a:solidFill>
            <a:srgbClr val="FFFFFF"/>
          </a:solidFill>
        </p:spPr>
      </p:pic>
      <p:sp>
        <p:nvSpPr>
          <p:cNvPr id="2" name="Title 1">
            <a:extLst>
              <a:ext uri="{FF2B5EF4-FFF2-40B4-BE49-F238E27FC236}">
                <a16:creationId xmlns:a16="http://schemas.microsoft.com/office/drawing/2014/main" id="{B03ECEEE-32E0-6441-9C49-F7C0B4D007C5}"/>
              </a:ext>
            </a:extLst>
          </p:cNvPr>
          <p:cNvSpPr>
            <a:spLocks noGrp="1"/>
          </p:cNvSpPr>
          <p:nvPr>
            <p:ph type="title"/>
          </p:nvPr>
        </p:nvSpPr>
        <p:spPr>
          <a:xfrm>
            <a:off x="2549236" y="533614"/>
            <a:ext cx="9210963" cy="888786"/>
          </a:xfrm>
        </p:spPr>
        <p:txBody>
          <a:bodyPr anchor="t">
            <a:normAutofit/>
          </a:bodyPr>
          <a:lstStyle/>
          <a:p>
            <a:r>
              <a:rPr lang="en-US" dirty="0"/>
              <a:t>Disruptive technology</a:t>
            </a:r>
          </a:p>
        </p:txBody>
      </p:sp>
      <p:pic>
        <p:nvPicPr>
          <p:cNvPr id="11" name="Picture 2" descr="Oxford Nanopore | UK Technology Fast 50 | Deloitte UK">
            <a:extLst>
              <a:ext uri="{FF2B5EF4-FFF2-40B4-BE49-F238E27FC236}">
                <a16:creationId xmlns:a16="http://schemas.microsoft.com/office/drawing/2014/main" id="{E704879A-2BD2-F94B-0FA4-E3DE33D52B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89" t="3967" b="20159"/>
          <a:stretch/>
        </p:blipFill>
        <p:spPr bwMode="auto">
          <a:xfrm>
            <a:off x="1842448" y="3892815"/>
            <a:ext cx="3364814" cy="1423309"/>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7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B8D67-A6AC-E079-6C8A-4C6FD33AF377}"/>
              </a:ext>
            </a:extLst>
          </p:cNvPr>
          <p:cNvPicPr>
            <a:picLocks noChangeAspect="1"/>
          </p:cNvPicPr>
          <p:nvPr/>
        </p:nvPicPr>
        <p:blipFill rotWithShape="1">
          <a:blip r:embed="rId3"/>
          <a:srcRect l="1291" t="3848" b="2089"/>
          <a:stretch/>
        </p:blipFill>
        <p:spPr>
          <a:xfrm>
            <a:off x="385763" y="164813"/>
            <a:ext cx="11302145" cy="6115051"/>
          </a:xfrm>
          <a:prstGeom prst="rect">
            <a:avLst/>
          </a:prstGeom>
        </p:spPr>
      </p:pic>
      <p:sp>
        <p:nvSpPr>
          <p:cNvPr id="4" name="Rectangle 3">
            <a:extLst>
              <a:ext uri="{FF2B5EF4-FFF2-40B4-BE49-F238E27FC236}">
                <a16:creationId xmlns:a16="http://schemas.microsoft.com/office/drawing/2014/main" id="{7C2352B7-C499-F201-2BFC-1B20DD1E5F94}"/>
              </a:ext>
            </a:extLst>
          </p:cNvPr>
          <p:cNvSpPr/>
          <p:nvPr/>
        </p:nvSpPr>
        <p:spPr>
          <a:xfrm>
            <a:off x="504092" y="2741022"/>
            <a:ext cx="1535722" cy="15452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AFC2010-B98E-0654-2414-BD5C5E9A14CF}"/>
              </a:ext>
            </a:extLst>
          </p:cNvPr>
          <p:cNvSpPr txBox="1"/>
          <p:nvPr/>
        </p:nvSpPr>
        <p:spPr>
          <a:xfrm>
            <a:off x="723566" y="2743200"/>
            <a:ext cx="1396536" cy="338554"/>
          </a:xfrm>
          <a:prstGeom prst="rect">
            <a:avLst/>
          </a:prstGeom>
          <a:noFill/>
        </p:spPr>
        <p:txBody>
          <a:bodyPr wrap="none" rtlCol="0">
            <a:spAutoFit/>
          </a:bodyPr>
          <a:lstStyle/>
          <a:p>
            <a:r>
              <a:rPr lang="en-US" sz="1600" b="1" dirty="0" err="1"/>
              <a:t>MinION</a:t>
            </a:r>
            <a:r>
              <a:rPr lang="en-US" sz="1600" b="1" dirty="0"/>
              <a:t> Mk1B</a:t>
            </a:r>
          </a:p>
        </p:txBody>
      </p:sp>
      <p:sp>
        <p:nvSpPr>
          <p:cNvPr id="6" name="TextBox 5">
            <a:extLst>
              <a:ext uri="{FF2B5EF4-FFF2-40B4-BE49-F238E27FC236}">
                <a16:creationId xmlns:a16="http://schemas.microsoft.com/office/drawing/2014/main" id="{9CDEF4E2-143D-947E-5754-C7B9B7B38D3A}"/>
              </a:ext>
            </a:extLst>
          </p:cNvPr>
          <p:cNvSpPr txBox="1"/>
          <p:nvPr/>
        </p:nvSpPr>
        <p:spPr>
          <a:xfrm>
            <a:off x="2411689" y="2741022"/>
            <a:ext cx="1390124" cy="338554"/>
          </a:xfrm>
          <a:prstGeom prst="rect">
            <a:avLst/>
          </a:prstGeom>
          <a:noFill/>
        </p:spPr>
        <p:txBody>
          <a:bodyPr wrap="none" rtlCol="0">
            <a:spAutoFit/>
          </a:bodyPr>
          <a:lstStyle/>
          <a:p>
            <a:r>
              <a:rPr lang="en-US" sz="1600" b="1" dirty="0" err="1"/>
              <a:t>MinION</a:t>
            </a:r>
            <a:r>
              <a:rPr lang="en-US" sz="1600" b="1" dirty="0"/>
              <a:t> Mk1C</a:t>
            </a:r>
          </a:p>
        </p:txBody>
      </p:sp>
      <p:sp>
        <p:nvSpPr>
          <p:cNvPr id="7" name="TextBox 6">
            <a:extLst>
              <a:ext uri="{FF2B5EF4-FFF2-40B4-BE49-F238E27FC236}">
                <a16:creationId xmlns:a16="http://schemas.microsoft.com/office/drawing/2014/main" id="{C72270FA-2344-51AB-DF03-9A2F03A1DE45}"/>
              </a:ext>
            </a:extLst>
          </p:cNvPr>
          <p:cNvSpPr txBox="1"/>
          <p:nvPr/>
        </p:nvSpPr>
        <p:spPr>
          <a:xfrm>
            <a:off x="4274518" y="2741022"/>
            <a:ext cx="800219" cy="338554"/>
          </a:xfrm>
          <a:prstGeom prst="rect">
            <a:avLst/>
          </a:prstGeom>
          <a:noFill/>
        </p:spPr>
        <p:txBody>
          <a:bodyPr wrap="none" rtlCol="0">
            <a:spAutoFit/>
          </a:bodyPr>
          <a:lstStyle/>
          <a:p>
            <a:r>
              <a:rPr lang="en-US" sz="1600" b="1" dirty="0" err="1"/>
              <a:t>Flongle</a:t>
            </a:r>
            <a:endParaRPr lang="en-US" sz="1600" b="1" dirty="0"/>
          </a:p>
        </p:txBody>
      </p:sp>
      <p:sp>
        <p:nvSpPr>
          <p:cNvPr id="8" name="TextBox 7">
            <a:extLst>
              <a:ext uri="{FF2B5EF4-FFF2-40B4-BE49-F238E27FC236}">
                <a16:creationId xmlns:a16="http://schemas.microsoft.com/office/drawing/2014/main" id="{691FD0A2-2815-C51E-17CE-B4492183B84F}"/>
              </a:ext>
            </a:extLst>
          </p:cNvPr>
          <p:cNvSpPr txBox="1"/>
          <p:nvPr/>
        </p:nvSpPr>
        <p:spPr>
          <a:xfrm>
            <a:off x="1467520" y="5422491"/>
            <a:ext cx="878767" cy="338554"/>
          </a:xfrm>
          <a:prstGeom prst="rect">
            <a:avLst/>
          </a:prstGeom>
          <a:noFill/>
        </p:spPr>
        <p:txBody>
          <a:bodyPr wrap="none" rtlCol="0">
            <a:spAutoFit/>
          </a:bodyPr>
          <a:lstStyle/>
          <a:p>
            <a:r>
              <a:rPr lang="en-US" sz="1600" b="1" dirty="0" err="1"/>
              <a:t>GridION</a:t>
            </a:r>
            <a:endParaRPr lang="en-US" sz="1600" b="1" dirty="0"/>
          </a:p>
        </p:txBody>
      </p:sp>
      <p:sp>
        <p:nvSpPr>
          <p:cNvPr id="9" name="TextBox 8">
            <a:extLst>
              <a:ext uri="{FF2B5EF4-FFF2-40B4-BE49-F238E27FC236}">
                <a16:creationId xmlns:a16="http://schemas.microsoft.com/office/drawing/2014/main" id="{300280C1-A994-C610-9371-EAADB44377DD}"/>
              </a:ext>
            </a:extLst>
          </p:cNvPr>
          <p:cNvSpPr txBox="1"/>
          <p:nvPr/>
        </p:nvSpPr>
        <p:spPr>
          <a:xfrm>
            <a:off x="3568876" y="5422492"/>
            <a:ext cx="1410964" cy="338554"/>
          </a:xfrm>
          <a:prstGeom prst="rect">
            <a:avLst/>
          </a:prstGeom>
          <a:noFill/>
        </p:spPr>
        <p:txBody>
          <a:bodyPr wrap="none" rtlCol="0">
            <a:spAutoFit/>
          </a:bodyPr>
          <a:lstStyle/>
          <a:p>
            <a:r>
              <a:rPr lang="en-US" sz="1600" b="1" dirty="0" err="1"/>
              <a:t>MinION</a:t>
            </a:r>
            <a:r>
              <a:rPr lang="en-US" sz="1600" b="1" dirty="0"/>
              <a:t> Mk1D</a:t>
            </a:r>
          </a:p>
        </p:txBody>
      </p:sp>
      <p:sp>
        <p:nvSpPr>
          <p:cNvPr id="11" name="TextBox 10">
            <a:extLst>
              <a:ext uri="{FF2B5EF4-FFF2-40B4-BE49-F238E27FC236}">
                <a16:creationId xmlns:a16="http://schemas.microsoft.com/office/drawing/2014/main" id="{69698A38-652D-92CB-EE4A-EAD37BAA1643}"/>
              </a:ext>
            </a:extLst>
          </p:cNvPr>
          <p:cNvSpPr txBox="1"/>
          <p:nvPr/>
        </p:nvSpPr>
        <p:spPr>
          <a:xfrm>
            <a:off x="6202429" y="5253214"/>
            <a:ext cx="2225289"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i="0" dirty="0">
                <a:solidFill>
                  <a:srgbClr val="455556"/>
                </a:solidFill>
                <a:effectLst/>
                <a:latin typeface="HelveticaNow"/>
              </a:rPr>
              <a:t> P24/P48</a:t>
            </a:r>
          </a:p>
        </p:txBody>
      </p:sp>
      <p:sp>
        <p:nvSpPr>
          <p:cNvPr id="2" name="TextBox 1">
            <a:extLst>
              <a:ext uri="{FF2B5EF4-FFF2-40B4-BE49-F238E27FC236}">
                <a16:creationId xmlns:a16="http://schemas.microsoft.com/office/drawing/2014/main" id="{B12C3BB8-C8E8-9D19-C647-7521C5CA5F7B}"/>
              </a:ext>
            </a:extLst>
          </p:cNvPr>
          <p:cNvSpPr txBox="1"/>
          <p:nvPr/>
        </p:nvSpPr>
        <p:spPr>
          <a:xfrm>
            <a:off x="6345419" y="6488668"/>
            <a:ext cx="4429226" cy="307777"/>
          </a:xfrm>
          <a:prstGeom prst="rect">
            <a:avLst/>
          </a:prstGeom>
          <a:noFill/>
        </p:spPr>
        <p:txBody>
          <a:bodyPr wrap="none" rtlCol="0">
            <a:spAutoFit/>
          </a:bodyPr>
          <a:lstStyle/>
          <a:p>
            <a:r>
              <a:rPr lang="en-US" sz="1400" dirty="0">
                <a:solidFill>
                  <a:schemeClr val="accent2">
                    <a:lumMod val="20000"/>
                    <a:lumOff val="80000"/>
                  </a:schemeClr>
                </a:solidFill>
              </a:rPr>
              <a:t>Credit: Slide from Oxford Nanopore’s London Calling 2023 </a:t>
            </a:r>
          </a:p>
        </p:txBody>
      </p:sp>
      <p:sp>
        <p:nvSpPr>
          <p:cNvPr id="12" name="TextBox 11">
            <a:extLst>
              <a:ext uri="{FF2B5EF4-FFF2-40B4-BE49-F238E27FC236}">
                <a16:creationId xmlns:a16="http://schemas.microsoft.com/office/drawing/2014/main" id="{C77BFB2F-9F47-4062-983C-430A2A5E24B7}"/>
              </a:ext>
            </a:extLst>
          </p:cNvPr>
          <p:cNvSpPr txBox="1"/>
          <p:nvPr/>
        </p:nvSpPr>
        <p:spPr>
          <a:xfrm>
            <a:off x="9929702" y="4914660"/>
            <a:ext cx="1553630"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i="0" dirty="0">
                <a:solidFill>
                  <a:srgbClr val="455556"/>
                </a:solidFill>
                <a:effectLst/>
                <a:latin typeface="HelveticaNow"/>
              </a:rPr>
              <a:t> 2</a:t>
            </a:r>
          </a:p>
        </p:txBody>
      </p:sp>
      <p:sp>
        <p:nvSpPr>
          <p:cNvPr id="13" name="TextBox 12">
            <a:extLst>
              <a:ext uri="{FF2B5EF4-FFF2-40B4-BE49-F238E27FC236}">
                <a16:creationId xmlns:a16="http://schemas.microsoft.com/office/drawing/2014/main" id="{20BFB58E-90F3-0C3F-B21D-8B39FD66D62E}"/>
              </a:ext>
            </a:extLst>
          </p:cNvPr>
          <p:cNvSpPr txBox="1"/>
          <p:nvPr/>
        </p:nvSpPr>
        <p:spPr>
          <a:xfrm>
            <a:off x="8427718" y="2539737"/>
            <a:ext cx="2032929" cy="338554"/>
          </a:xfrm>
          <a:prstGeom prst="rect">
            <a:avLst/>
          </a:prstGeom>
          <a:noFill/>
        </p:spPr>
        <p:txBody>
          <a:bodyPr wrap="none" rtlCol="0">
            <a:spAutoFit/>
          </a:bodyPr>
          <a:lstStyle/>
          <a:p>
            <a:pPr algn="l"/>
            <a:r>
              <a:rPr lang="en-GB" sz="1600" b="1" i="0" dirty="0" err="1">
                <a:solidFill>
                  <a:srgbClr val="455556"/>
                </a:solidFill>
                <a:effectLst/>
                <a:latin typeface="HelveticaNow"/>
              </a:rPr>
              <a:t>PromethION</a:t>
            </a:r>
            <a:r>
              <a:rPr lang="en-GB" sz="1600" b="1" dirty="0">
                <a:solidFill>
                  <a:srgbClr val="455556"/>
                </a:solidFill>
                <a:latin typeface="HelveticaNow"/>
              </a:rPr>
              <a:t> </a:t>
            </a:r>
            <a:r>
              <a:rPr lang="en-GB" sz="1600" b="1" i="0" dirty="0">
                <a:solidFill>
                  <a:srgbClr val="455556"/>
                </a:solidFill>
                <a:effectLst/>
                <a:latin typeface="HelveticaNow"/>
              </a:rPr>
              <a:t>2 solo</a:t>
            </a:r>
          </a:p>
        </p:txBody>
      </p:sp>
      <p:pic>
        <p:nvPicPr>
          <p:cNvPr id="1028" name="Picture 4" descr="quit Vector Icons free download in SVG, PNG Format">
            <a:extLst>
              <a:ext uri="{FF2B5EF4-FFF2-40B4-BE49-F238E27FC236}">
                <a16:creationId xmlns:a16="http://schemas.microsoft.com/office/drawing/2014/main" id="{AA69CDD5-E247-13A6-2E0D-A833F5C10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0333" y="3053060"/>
            <a:ext cx="338555" cy="33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0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D9CA-EB10-BD41-BD5E-1F6B77213A8D}"/>
              </a:ext>
            </a:extLst>
          </p:cNvPr>
          <p:cNvSpPr>
            <a:spLocks noGrp="1"/>
          </p:cNvSpPr>
          <p:nvPr>
            <p:ph type="title"/>
          </p:nvPr>
        </p:nvSpPr>
        <p:spPr>
          <a:xfrm>
            <a:off x="2549236" y="533614"/>
            <a:ext cx="9210963" cy="888786"/>
          </a:xfrm>
        </p:spPr>
        <p:txBody>
          <a:bodyPr anchor="t">
            <a:normAutofit/>
          </a:bodyPr>
          <a:lstStyle/>
          <a:p>
            <a:r>
              <a:rPr lang="en-US" dirty="0"/>
              <a:t>How does it work?</a:t>
            </a:r>
          </a:p>
        </p:txBody>
      </p:sp>
      <p:pic>
        <p:nvPicPr>
          <p:cNvPr id="6" name="Picture 5">
            <a:extLst>
              <a:ext uri="{FF2B5EF4-FFF2-40B4-BE49-F238E27FC236}">
                <a16:creationId xmlns:a16="http://schemas.microsoft.com/office/drawing/2014/main" id="{3533FA36-5E18-4F4D-909C-4E6F959F843D}"/>
              </a:ext>
            </a:extLst>
          </p:cNvPr>
          <p:cNvPicPr>
            <a:picLocks noChangeAspect="1"/>
          </p:cNvPicPr>
          <p:nvPr/>
        </p:nvPicPr>
        <p:blipFill>
          <a:blip r:embed="rId3"/>
          <a:stretch>
            <a:fillRect/>
          </a:stretch>
        </p:blipFill>
        <p:spPr>
          <a:xfrm>
            <a:off x="773391" y="1627188"/>
            <a:ext cx="10499167" cy="4606925"/>
          </a:xfrm>
          <a:prstGeom prst="rect">
            <a:avLst/>
          </a:prstGeom>
          <a:noFill/>
        </p:spPr>
      </p:pic>
      <p:sp>
        <p:nvSpPr>
          <p:cNvPr id="7" name="TextBox 6">
            <a:extLst>
              <a:ext uri="{FF2B5EF4-FFF2-40B4-BE49-F238E27FC236}">
                <a16:creationId xmlns:a16="http://schemas.microsoft.com/office/drawing/2014/main" id="{F9C06C85-0F31-2E28-0ED6-4C5FC6C22B38}"/>
              </a:ext>
            </a:extLst>
          </p:cNvPr>
          <p:cNvSpPr txBox="1"/>
          <p:nvPr/>
        </p:nvSpPr>
        <p:spPr>
          <a:xfrm>
            <a:off x="9472613" y="6488668"/>
            <a:ext cx="2358531" cy="307777"/>
          </a:xfrm>
          <a:prstGeom prst="rect">
            <a:avLst/>
          </a:prstGeom>
          <a:noFill/>
        </p:spPr>
        <p:txBody>
          <a:bodyPr wrap="none" rtlCol="0">
            <a:spAutoFit/>
          </a:bodyPr>
          <a:lstStyle/>
          <a:p>
            <a:r>
              <a:rPr lang="en-US" sz="1400" dirty="0">
                <a:solidFill>
                  <a:schemeClr val="accent2">
                    <a:lumMod val="20000"/>
                    <a:lumOff val="80000"/>
                  </a:schemeClr>
                </a:solidFill>
              </a:rPr>
              <a:t>Image: Oxford Nanopore Tech</a:t>
            </a:r>
          </a:p>
        </p:txBody>
      </p:sp>
    </p:spTree>
    <p:extLst>
      <p:ext uri="{BB962C8B-B14F-4D97-AF65-F5344CB8AC3E}">
        <p14:creationId xmlns:p14="http://schemas.microsoft.com/office/powerpoint/2010/main" val="594453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13CDF-4D5C-E6B7-A3CA-9FF2665348D0}"/>
              </a:ext>
            </a:extLst>
          </p:cNvPr>
          <p:cNvSpPr>
            <a:spLocks noGrp="1"/>
          </p:cNvSpPr>
          <p:nvPr>
            <p:ph type="title"/>
          </p:nvPr>
        </p:nvSpPr>
        <p:spPr/>
        <p:txBody>
          <a:bodyPr/>
          <a:lstStyle/>
          <a:p>
            <a:r>
              <a:rPr lang="en-US" dirty="0" err="1"/>
              <a:t>Flowcell</a:t>
            </a:r>
            <a:r>
              <a:rPr lang="en-US" dirty="0"/>
              <a:t>: a closer look</a:t>
            </a:r>
          </a:p>
        </p:txBody>
      </p:sp>
      <p:sp>
        <p:nvSpPr>
          <p:cNvPr id="5" name="Content Placeholder 4">
            <a:extLst>
              <a:ext uri="{FF2B5EF4-FFF2-40B4-BE49-F238E27FC236}">
                <a16:creationId xmlns:a16="http://schemas.microsoft.com/office/drawing/2014/main" id="{6BDDADAF-7C83-C453-2552-91DD53F02261}"/>
              </a:ext>
            </a:extLst>
          </p:cNvPr>
          <p:cNvSpPr>
            <a:spLocks noGrp="1"/>
          </p:cNvSpPr>
          <p:nvPr>
            <p:ph sz="quarter" idx="13"/>
          </p:nvPr>
        </p:nvSpPr>
        <p:spPr/>
        <p:txBody>
          <a:bodyPr/>
          <a:lstStyle/>
          <a:p>
            <a:endParaRPr lang="en-US" dirty="0"/>
          </a:p>
        </p:txBody>
      </p:sp>
      <p:pic>
        <p:nvPicPr>
          <p:cNvPr id="6" name="Picture 5">
            <a:extLst>
              <a:ext uri="{FF2B5EF4-FFF2-40B4-BE49-F238E27FC236}">
                <a16:creationId xmlns:a16="http://schemas.microsoft.com/office/drawing/2014/main" id="{A6177E8A-FEF0-4A7E-1729-9143DC1C4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63" y="-1245896"/>
            <a:ext cx="8775699" cy="12418721"/>
          </a:xfrm>
          <a:prstGeom prst="rect">
            <a:avLst/>
          </a:prstGeom>
        </p:spPr>
      </p:pic>
      <p:grpSp>
        <p:nvGrpSpPr>
          <p:cNvPr id="7" name="Group 6">
            <a:extLst>
              <a:ext uri="{FF2B5EF4-FFF2-40B4-BE49-F238E27FC236}">
                <a16:creationId xmlns:a16="http://schemas.microsoft.com/office/drawing/2014/main" id="{ED86DBED-ACDA-D460-B25C-F7B0A70CEFF9}"/>
              </a:ext>
            </a:extLst>
          </p:cNvPr>
          <p:cNvGrpSpPr/>
          <p:nvPr/>
        </p:nvGrpSpPr>
        <p:grpSpPr>
          <a:xfrm>
            <a:off x="7927684" y="0"/>
            <a:ext cx="3397251" cy="6858000"/>
            <a:chOff x="-5913" y="0"/>
            <a:chExt cx="1918448" cy="5143500"/>
          </a:xfrm>
        </p:grpSpPr>
        <p:pic>
          <p:nvPicPr>
            <p:cNvPr id="8" name="Picture 7">
              <a:extLst>
                <a:ext uri="{FF2B5EF4-FFF2-40B4-BE49-F238E27FC236}">
                  <a16:creationId xmlns:a16="http://schemas.microsoft.com/office/drawing/2014/main" id="{AC1608C5-0E0D-4645-6EAE-646FACFA2BA0}"/>
                </a:ext>
              </a:extLst>
            </p:cNvPr>
            <p:cNvPicPr>
              <a:picLocks noChangeAspect="1"/>
            </p:cNvPicPr>
            <p:nvPr/>
          </p:nvPicPr>
          <p:blipFill rotWithShape="1">
            <a:blip r:embed="rId4">
              <a:extLst>
                <a:ext uri="{28A0092B-C50C-407E-A947-70E740481C1C}">
                  <a14:useLocalDpi xmlns:a14="http://schemas.microsoft.com/office/drawing/2010/main" val="0"/>
                </a:ext>
              </a:extLst>
            </a:blip>
            <a:srcRect l="31738" r="42889"/>
            <a:stretch/>
          </p:blipFill>
          <p:spPr>
            <a:xfrm>
              <a:off x="-5913" y="0"/>
              <a:ext cx="1855695" cy="5143500"/>
            </a:xfrm>
            <a:prstGeom prst="rect">
              <a:avLst/>
            </a:prstGeom>
          </p:spPr>
        </p:pic>
        <p:sp>
          <p:nvSpPr>
            <p:cNvPr id="9" name="Rectangle 8">
              <a:extLst>
                <a:ext uri="{FF2B5EF4-FFF2-40B4-BE49-F238E27FC236}">
                  <a16:creationId xmlns:a16="http://schemas.microsoft.com/office/drawing/2014/main" id="{DAA58D6B-8466-B283-6AA5-1A813FCD3FCF}"/>
                </a:ext>
              </a:extLst>
            </p:cNvPr>
            <p:cNvSpPr/>
            <p:nvPr/>
          </p:nvSpPr>
          <p:spPr>
            <a:xfrm>
              <a:off x="1506071" y="143435"/>
              <a:ext cx="406464" cy="878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B45929D2-BBD3-A518-C04A-B37CF590092E}"/>
                </a:ext>
              </a:extLst>
            </p:cNvPr>
            <p:cNvSpPr/>
            <p:nvPr/>
          </p:nvSpPr>
          <p:spPr>
            <a:xfrm>
              <a:off x="-5913" y="1666314"/>
              <a:ext cx="406464" cy="878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13817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78C61FF-26A6-5B3B-790B-1FEFB22004D0}"/>
              </a:ext>
            </a:extLst>
          </p:cNvPr>
          <p:cNvSpPr>
            <a:spLocks noGrp="1"/>
          </p:cNvSpPr>
          <p:nvPr>
            <p:ph type="title"/>
          </p:nvPr>
        </p:nvSpPr>
        <p:spPr>
          <a:xfrm>
            <a:off x="2549236" y="533614"/>
            <a:ext cx="9210963" cy="888786"/>
          </a:xfrm>
        </p:spPr>
        <p:txBody>
          <a:bodyPr/>
          <a:lstStyle/>
          <a:p>
            <a:r>
              <a:rPr lang="en-US" dirty="0"/>
              <a:t>Sequencing library preparation</a:t>
            </a:r>
          </a:p>
        </p:txBody>
      </p:sp>
      <p:graphicFrame>
        <p:nvGraphicFramePr>
          <p:cNvPr id="8" name="Text Placeholder 3">
            <a:extLst>
              <a:ext uri="{FF2B5EF4-FFF2-40B4-BE49-F238E27FC236}">
                <a16:creationId xmlns:a16="http://schemas.microsoft.com/office/drawing/2014/main" id="{5C9D5813-34C5-756C-3510-F978E2A6C128}"/>
              </a:ext>
            </a:extLst>
          </p:cNvPr>
          <p:cNvGraphicFramePr/>
          <p:nvPr/>
        </p:nvGraphicFramePr>
        <p:xfrm>
          <a:off x="285750" y="1627188"/>
          <a:ext cx="11474450" cy="4606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7074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B08F-DE64-3548-B9F9-7C9165E2F8EE}"/>
              </a:ext>
            </a:extLst>
          </p:cNvPr>
          <p:cNvSpPr>
            <a:spLocks noGrp="1"/>
          </p:cNvSpPr>
          <p:nvPr>
            <p:ph type="title"/>
          </p:nvPr>
        </p:nvSpPr>
        <p:spPr/>
        <p:txBody>
          <a:bodyPr/>
          <a:lstStyle/>
          <a:p>
            <a:r>
              <a:rPr lang="en-US" dirty="0"/>
              <a:t>Nanopore library preparation</a:t>
            </a:r>
            <a:endParaRPr lang="en-US" dirty="0">
              <a:solidFill>
                <a:schemeClr val="tx1"/>
              </a:solidFill>
            </a:endParaRPr>
          </a:p>
        </p:txBody>
      </p:sp>
      <p:sp>
        <p:nvSpPr>
          <p:cNvPr id="4" name="Text Placeholder 3">
            <a:extLst>
              <a:ext uri="{FF2B5EF4-FFF2-40B4-BE49-F238E27FC236}">
                <a16:creationId xmlns:a16="http://schemas.microsoft.com/office/drawing/2014/main" id="{0DA3B753-BC5D-F106-EE33-AB2F77E1BC64}"/>
              </a:ext>
            </a:extLst>
          </p:cNvPr>
          <p:cNvSpPr>
            <a:spLocks noGrp="1"/>
          </p:cNvSpPr>
          <p:nvPr>
            <p:ph type="body" sz="quarter" idx="14"/>
          </p:nvPr>
        </p:nvSpPr>
        <p:spPr>
          <a:xfrm>
            <a:off x="284570" y="1798262"/>
            <a:ext cx="9210963" cy="4526124"/>
          </a:xfrm>
        </p:spPr>
        <p:txBody>
          <a:bodyPr>
            <a:normAutofit/>
          </a:bodyPr>
          <a:lstStyle/>
          <a:p>
            <a:r>
              <a:rPr lang="en-US" sz="2000" dirty="0"/>
              <a:t>Determined by</a:t>
            </a:r>
          </a:p>
          <a:p>
            <a:endParaRPr lang="en-US" sz="2000" dirty="0"/>
          </a:p>
          <a:p>
            <a:pPr lvl="1"/>
            <a:r>
              <a:rPr lang="en-US" sz="2000" dirty="0"/>
              <a:t>Input type (RNA, cDNA, gDNA, amplicon, metagenomic…)</a:t>
            </a:r>
          </a:p>
          <a:p>
            <a:pPr lvl="1"/>
            <a:endParaRPr lang="en-US" sz="2000" dirty="0"/>
          </a:p>
          <a:p>
            <a:pPr lvl="1"/>
            <a:r>
              <a:rPr lang="en-US" sz="2000" dirty="0"/>
              <a:t>DNA concentration (from picograms to nanograms)</a:t>
            </a:r>
          </a:p>
          <a:p>
            <a:pPr lvl="1"/>
            <a:endParaRPr lang="en-US" sz="2000" dirty="0"/>
          </a:p>
          <a:p>
            <a:pPr lvl="1"/>
            <a:r>
              <a:rPr lang="en-US" sz="2000" dirty="0"/>
              <a:t>Fragment length</a:t>
            </a:r>
          </a:p>
          <a:p>
            <a:pPr lvl="1"/>
            <a:endParaRPr lang="en-US" sz="2000" dirty="0"/>
          </a:p>
          <a:p>
            <a:pPr lvl="1"/>
            <a:r>
              <a:rPr lang="en-US" sz="2000" dirty="0"/>
              <a:t>Index/barcoding</a:t>
            </a:r>
          </a:p>
          <a:p>
            <a:pPr lvl="1"/>
            <a:endParaRPr lang="en-US" sz="2000" dirty="0"/>
          </a:p>
          <a:p>
            <a:pPr lvl="1"/>
            <a:r>
              <a:rPr lang="en-US" sz="2000" dirty="0"/>
              <a:t>If it needs to be field friendly (i.e. no cold chain)</a:t>
            </a:r>
          </a:p>
          <a:p>
            <a:pPr lvl="1"/>
            <a:endParaRPr lang="en-US" sz="2000" dirty="0"/>
          </a:p>
          <a:p>
            <a:pPr lvl="1"/>
            <a:r>
              <a:rPr lang="en-US" sz="2000" dirty="0"/>
              <a:t>Speed- does it need to be a rapid prep?</a:t>
            </a:r>
          </a:p>
          <a:p>
            <a:pPr lvl="1"/>
            <a:endParaRPr lang="en-US" sz="2000" dirty="0"/>
          </a:p>
        </p:txBody>
      </p:sp>
      <p:pic>
        <p:nvPicPr>
          <p:cNvPr id="1028" name="Picture 4" descr="Prepare">
            <a:extLst>
              <a:ext uri="{FF2B5EF4-FFF2-40B4-BE49-F238E27FC236}">
                <a16:creationId xmlns:a16="http://schemas.microsoft.com/office/drawing/2014/main" id="{B10128D0-E235-9344-A851-BF8C45422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674" y="3223793"/>
            <a:ext cx="5751718" cy="29391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62567F-7715-8443-9286-D249E1D90533}"/>
              </a:ext>
            </a:extLst>
          </p:cNvPr>
          <p:cNvSpPr txBox="1"/>
          <p:nvPr/>
        </p:nvSpPr>
        <p:spPr>
          <a:xfrm>
            <a:off x="9833469" y="6488096"/>
            <a:ext cx="2358531" cy="307777"/>
          </a:xfrm>
          <a:prstGeom prst="rect">
            <a:avLst/>
          </a:prstGeom>
          <a:noFill/>
        </p:spPr>
        <p:txBody>
          <a:bodyPr wrap="none" rtlCol="0">
            <a:spAutoFit/>
          </a:bodyPr>
          <a:lstStyle/>
          <a:p>
            <a:r>
              <a:rPr lang="en-US" sz="1400" dirty="0">
                <a:solidFill>
                  <a:srgbClr val="C1C1C1"/>
                </a:solidFill>
              </a:rPr>
              <a:t>Image: Oxford Nanopore Tech</a:t>
            </a:r>
          </a:p>
        </p:txBody>
      </p:sp>
    </p:spTree>
    <p:extLst>
      <p:ext uri="{BB962C8B-B14F-4D97-AF65-F5344CB8AC3E}">
        <p14:creationId xmlns:p14="http://schemas.microsoft.com/office/powerpoint/2010/main" val="207730097"/>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G_template" id="{85573756-4D22-C24E-8AFE-DFD36DE1987F}" vid="{1CA826F4-C7C6-D145-B370-926C8D7A19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6288</TotalTime>
  <Words>1517</Words>
  <Application>Microsoft Macintosh PowerPoint</Application>
  <PresentationFormat>Widescreen</PresentationFormat>
  <Paragraphs>251</Paragraphs>
  <Slides>29</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Georgia</vt:lpstr>
      <vt:lpstr>HelveticaNow</vt:lpstr>
      <vt:lpstr>inherit</vt:lpstr>
      <vt:lpstr>Lucida Calligraphy</vt:lpstr>
      <vt:lpstr>Söhne</vt:lpstr>
      <vt:lpstr>var(--font-family-sans-serif)</vt:lpstr>
      <vt:lpstr>Office Theme</vt:lpstr>
      <vt:lpstr>Introduction to Nanopore Sequencing</vt:lpstr>
      <vt:lpstr>Next generation sequencing</vt:lpstr>
      <vt:lpstr>Nanopore sequencing</vt:lpstr>
      <vt:lpstr>Disruptive technology</vt:lpstr>
      <vt:lpstr>PowerPoint Presentation</vt:lpstr>
      <vt:lpstr>How does it work?</vt:lpstr>
      <vt:lpstr>Flowcell: a closer look</vt:lpstr>
      <vt:lpstr>Sequencing library preparation</vt:lpstr>
      <vt:lpstr>Nanopore library preparation</vt:lpstr>
      <vt:lpstr>How it is being used</vt:lpstr>
      <vt:lpstr>Advantages</vt:lpstr>
      <vt:lpstr>PowerPoint Presentation</vt:lpstr>
      <vt:lpstr>PowerPoint Presentation</vt:lpstr>
      <vt:lpstr>PowerPoint Presentation</vt:lpstr>
      <vt:lpstr>PowerPoint Presentation</vt:lpstr>
      <vt:lpstr>PowerPoint Presentation</vt:lpstr>
      <vt:lpstr>COVID – an explosion of decentralized sequencing capacity</vt:lpstr>
      <vt:lpstr>Disadvantages</vt:lpstr>
      <vt:lpstr>Latest kits/flowcells</vt:lpstr>
      <vt:lpstr>Products unavailable or being phased out</vt:lpstr>
      <vt:lpstr>PowerPoint Presentation</vt:lpstr>
      <vt:lpstr>Adaptive sampling </vt:lpstr>
      <vt:lpstr>PowerPoint Presentation</vt:lpstr>
      <vt:lpstr>PowerPoint Presentation</vt:lpstr>
      <vt:lpstr>Caveats</vt:lpstr>
      <vt:lpstr>Recovery protocol</vt:lpstr>
      <vt:lpstr>Homopolymer accuracy fix</vt:lpstr>
      <vt:lpstr>Fancy nanopore video!</vt:lpstr>
      <vt:lpstr>Let’s get sequencing!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Kirstyn Brunker</dc:creator>
  <cp:keywords/>
  <dc:description/>
  <cp:lastModifiedBy>Kirstyn Brunker</cp:lastModifiedBy>
  <cp:revision>76</cp:revision>
  <dcterms:created xsi:type="dcterms:W3CDTF">2023-06-20T11:59:34Z</dcterms:created>
  <dcterms:modified xsi:type="dcterms:W3CDTF">2024-02-11T20:11:38Z</dcterms:modified>
  <cp:category/>
</cp:coreProperties>
</file>